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6"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7" r:id="rId21"/>
    <p:sldId id="278" r:id="rId2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autoAdjust="0"/>
  </p:normalViewPr>
  <p:slideViewPr>
    <p:cSldViewPr snapToGrid="0">
      <p:cViewPr>
        <p:scale>
          <a:sx n="91" d="100"/>
          <a:sy n="91" d="100"/>
        </p:scale>
        <p:origin x="-126" y="-12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B9645138-23FD-48F8-9CFB-38A1AAC80D25}" type="datetimeFigureOut">
              <a:rPr lang="pt-BR" smtClean="0"/>
              <a:t>29/04/2014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5FF9469-CC6C-4876-A33E-D7C553F52F81}" type="slidenum">
              <a:rPr lang="pt-BR" smtClean="0"/>
              <a:t>‹nº›</a:t>
            </a:fld>
            <a:endParaRPr lang="pt-BR"/>
          </a:p>
        </p:txBody>
      </p:sp>
    </p:spTree>
    <p:extLst>
      <p:ext uri="{BB962C8B-B14F-4D97-AF65-F5344CB8AC3E}">
        <p14:creationId xmlns:p14="http://schemas.microsoft.com/office/powerpoint/2010/main" val="3505561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9645138-23FD-48F8-9CFB-38A1AAC80D25}" type="datetimeFigureOut">
              <a:rPr lang="pt-BR" smtClean="0"/>
              <a:t>29/04/2014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5FF9469-CC6C-4876-A33E-D7C553F52F81}" type="slidenum">
              <a:rPr lang="pt-BR" smtClean="0"/>
              <a:t>‹nº›</a:t>
            </a:fld>
            <a:endParaRPr lang="pt-BR"/>
          </a:p>
        </p:txBody>
      </p:sp>
    </p:spTree>
    <p:extLst>
      <p:ext uri="{BB962C8B-B14F-4D97-AF65-F5344CB8AC3E}">
        <p14:creationId xmlns:p14="http://schemas.microsoft.com/office/powerpoint/2010/main" val="656164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9645138-23FD-48F8-9CFB-38A1AAC80D25}" type="datetimeFigureOut">
              <a:rPr lang="pt-BR" smtClean="0"/>
              <a:t>29/04/2014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5FF9469-CC6C-4876-A33E-D7C553F52F81}" type="slidenum">
              <a:rPr lang="pt-BR" smtClean="0"/>
              <a:t>‹nº›</a:t>
            </a:fld>
            <a:endParaRPr lang="pt-BR"/>
          </a:p>
        </p:txBody>
      </p:sp>
    </p:spTree>
    <p:extLst>
      <p:ext uri="{BB962C8B-B14F-4D97-AF65-F5344CB8AC3E}">
        <p14:creationId xmlns:p14="http://schemas.microsoft.com/office/powerpoint/2010/main" val="192292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9645138-23FD-48F8-9CFB-38A1AAC80D25}" type="datetimeFigureOut">
              <a:rPr lang="pt-BR" smtClean="0"/>
              <a:t>29/04/2014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5FF9469-CC6C-4876-A33E-D7C553F52F81}" type="slidenum">
              <a:rPr lang="pt-BR" smtClean="0"/>
              <a:t>‹nº›</a:t>
            </a:fld>
            <a:endParaRPr lang="pt-BR"/>
          </a:p>
        </p:txBody>
      </p:sp>
    </p:spTree>
    <p:extLst>
      <p:ext uri="{BB962C8B-B14F-4D97-AF65-F5344CB8AC3E}">
        <p14:creationId xmlns:p14="http://schemas.microsoft.com/office/powerpoint/2010/main" val="2092948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B9645138-23FD-48F8-9CFB-38A1AAC80D25}" type="datetimeFigureOut">
              <a:rPr lang="pt-BR" smtClean="0"/>
              <a:t>29/04/2014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5FF9469-CC6C-4876-A33E-D7C553F52F81}" type="slidenum">
              <a:rPr lang="pt-BR" smtClean="0"/>
              <a:t>‹nº›</a:t>
            </a:fld>
            <a:endParaRPr lang="pt-BR"/>
          </a:p>
        </p:txBody>
      </p:sp>
    </p:spTree>
    <p:extLst>
      <p:ext uri="{BB962C8B-B14F-4D97-AF65-F5344CB8AC3E}">
        <p14:creationId xmlns:p14="http://schemas.microsoft.com/office/powerpoint/2010/main" val="3000107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B9645138-23FD-48F8-9CFB-38A1AAC80D25}" type="datetimeFigureOut">
              <a:rPr lang="pt-BR" smtClean="0"/>
              <a:t>29/04/2014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5FF9469-CC6C-4876-A33E-D7C553F52F81}" type="slidenum">
              <a:rPr lang="pt-BR" smtClean="0"/>
              <a:t>‹nº›</a:t>
            </a:fld>
            <a:endParaRPr lang="pt-BR"/>
          </a:p>
        </p:txBody>
      </p:sp>
    </p:spTree>
    <p:extLst>
      <p:ext uri="{BB962C8B-B14F-4D97-AF65-F5344CB8AC3E}">
        <p14:creationId xmlns:p14="http://schemas.microsoft.com/office/powerpoint/2010/main" val="1531398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B9645138-23FD-48F8-9CFB-38A1AAC80D25}" type="datetimeFigureOut">
              <a:rPr lang="pt-BR" smtClean="0"/>
              <a:t>29/04/2014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05FF9469-CC6C-4876-A33E-D7C553F52F81}" type="slidenum">
              <a:rPr lang="pt-BR" smtClean="0"/>
              <a:t>‹nº›</a:t>
            </a:fld>
            <a:endParaRPr lang="pt-BR"/>
          </a:p>
        </p:txBody>
      </p:sp>
    </p:spTree>
    <p:extLst>
      <p:ext uri="{BB962C8B-B14F-4D97-AF65-F5344CB8AC3E}">
        <p14:creationId xmlns:p14="http://schemas.microsoft.com/office/powerpoint/2010/main" val="2353415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B9645138-23FD-48F8-9CFB-38A1AAC80D25}" type="datetimeFigureOut">
              <a:rPr lang="pt-BR" smtClean="0"/>
              <a:t>29/04/2014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05FF9469-CC6C-4876-A33E-D7C553F52F81}" type="slidenum">
              <a:rPr lang="pt-BR" smtClean="0"/>
              <a:t>‹nº›</a:t>
            </a:fld>
            <a:endParaRPr lang="pt-BR"/>
          </a:p>
        </p:txBody>
      </p:sp>
    </p:spTree>
    <p:extLst>
      <p:ext uri="{BB962C8B-B14F-4D97-AF65-F5344CB8AC3E}">
        <p14:creationId xmlns:p14="http://schemas.microsoft.com/office/powerpoint/2010/main" val="2962631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9645138-23FD-48F8-9CFB-38A1AAC80D25}" type="datetimeFigureOut">
              <a:rPr lang="pt-BR" smtClean="0"/>
              <a:t>29/04/2014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05FF9469-CC6C-4876-A33E-D7C553F52F81}" type="slidenum">
              <a:rPr lang="pt-BR" smtClean="0"/>
              <a:t>‹nº›</a:t>
            </a:fld>
            <a:endParaRPr lang="pt-BR"/>
          </a:p>
        </p:txBody>
      </p:sp>
    </p:spTree>
    <p:extLst>
      <p:ext uri="{BB962C8B-B14F-4D97-AF65-F5344CB8AC3E}">
        <p14:creationId xmlns:p14="http://schemas.microsoft.com/office/powerpoint/2010/main" val="817269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B9645138-23FD-48F8-9CFB-38A1AAC80D25}" type="datetimeFigureOut">
              <a:rPr lang="pt-BR" smtClean="0"/>
              <a:t>29/04/2014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5FF9469-CC6C-4876-A33E-D7C553F52F81}" type="slidenum">
              <a:rPr lang="pt-BR" smtClean="0"/>
              <a:t>‹nº›</a:t>
            </a:fld>
            <a:endParaRPr lang="pt-BR"/>
          </a:p>
        </p:txBody>
      </p:sp>
    </p:spTree>
    <p:extLst>
      <p:ext uri="{BB962C8B-B14F-4D97-AF65-F5344CB8AC3E}">
        <p14:creationId xmlns:p14="http://schemas.microsoft.com/office/powerpoint/2010/main" val="1335380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B9645138-23FD-48F8-9CFB-38A1AAC80D25}" type="datetimeFigureOut">
              <a:rPr lang="pt-BR" smtClean="0"/>
              <a:t>29/04/2014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5FF9469-CC6C-4876-A33E-D7C553F52F81}" type="slidenum">
              <a:rPr lang="pt-BR" smtClean="0"/>
              <a:t>‹nº›</a:t>
            </a:fld>
            <a:endParaRPr lang="pt-BR"/>
          </a:p>
        </p:txBody>
      </p:sp>
    </p:spTree>
    <p:extLst>
      <p:ext uri="{BB962C8B-B14F-4D97-AF65-F5344CB8AC3E}">
        <p14:creationId xmlns:p14="http://schemas.microsoft.com/office/powerpoint/2010/main" val="172642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645138-23FD-48F8-9CFB-38A1AAC80D25}" type="datetimeFigureOut">
              <a:rPr lang="pt-BR" smtClean="0"/>
              <a:t>29/04/2014</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FF9469-CC6C-4876-A33E-D7C553F52F81}" type="slidenum">
              <a:rPr lang="pt-BR" smtClean="0"/>
              <a:t>‹nº›</a:t>
            </a:fld>
            <a:endParaRPr lang="pt-BR"/>
          </a:p>
        </p:txBody>
      </p:sp>
    </p:spTree>
    <p:extLst>
      <p:ext uri="{BB962C8B-B14F-4D97-AF65-F5344CB8AC3E}">
        <p14:creationId xmlns:p14="http://schemas.microsoft.com/office/powerpoint/2010/main" val="3027139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Retângulo 3"/>
          <p:cNvSpPr/>
          <p:nvPr/>
        </p:nvSpPr>
        <p:spPr>
          <a:xfrm>
            <a:off x="3863753" y="1142916"/>
            <a:ext cx="4591257" cy="461665"/>
          </a:xfrm>
          <a:prstGeom prst="rect">
            <a:avLst/>
          </a:prstGeom>
          <a:solidFill>
            <a:schemeClr val="accent1">
              <a:lumMod val="50000"/>
            </a:schemeClr>
          </a:solidFill>
          <a:ln w="38100">
            <a:solidFill>
              <a:srgbClr val="0070C0"/>
            </a:solidFill>
          </a:ln>
        </p:spPr>
        <p:style>
          <a:lnRef idx="3">
            <a:schemeClr val="lt1"/>
          </a:lnRef>
          <a:fillRef idx="1">
            <a:schemeClr val="dk1"/>
          </a:fillRef>
          <a:effectRef idx="1">
            <a:schemeClr val="dk1"/>
          </a:effectRef>
          <a:fontRef idx="minor">
            <a:schemeClr val="lt1"/>
          </a:fontRef>
        </p:style>
        <p:txBody>
          <a:bodyPr wrap="none">
            <a:spAutoFit/>
          </a:bodyPr>
          <a:lstStyle/>
          <a:p>
            <a:pPr lvl="0"/>
            <a:r>
              <a:rPr lang="pt-BR" sz="2400" b="1" dirty="0">
                <a:solidFill>
                  <a:schemeClr val="bg1"/>
                </a:solidFill>
              </a:rPr>
              <a:t>DR.ª ANA CRISTINA SILVA MENDES</a:t>
            </a:r>
            <a:endParaRPr lang="pt-BR" sz="2400" dirty="0">
              <a:solidFill>
                <a:schemeClr val="bg1"/>
              </a:solidFill>
            </a:endParaRPr>
          </a:p>
        </p:txBody>
      </p:sp>
      <p:sp>
        <p:nvSpPr>
          <p:cNvPr id="5" name="Retângulo 4"/>
          <p:cNvSpPr/>
          <p:nvPr/>
        </p:nvSpPr>
        <p:spPr>
          <a:xfrm>
            <a:off x="1783660" y="1988840"/>
            <a:ext cx="4572000" cy="923330"/>
          </a:xfrm>
          <a:prstGeom prst="rect">
            <a:avLst/>
          </a:prstGeom>
        </p:spPr>
        <p:txBody>
          <a:bodyPr>
            <a:spAutoFit/>
          </a:bodyPr>
          <a:lstStyle/>
          <a:p>
            <a:pPr marL="285750" indent="-285750" algn="just">
              <a:buFont typeface="Arial" pitchFamily="34" charset="0"/>
              <a:buChar char="•"/>
            </a:pPr>
            <a:r>
              <a:rPr lang="pt-BR" b="1" dirty="0">
                <a:ln>
                  <a:solidFill>
                    <a:schemeClr val="tx1"/>
                  </a:solidFill>
                </a:ln>
              </a:rPr>
              <a:t>Juíza Titular da Primeira Vara de Violência Doméstica e Familiar da    Comarca de Cuiabá-MT.</a:t>
            </a:r>
          </a:p>
        </p:txBody>
      </p:sp>
      <p:sp>
        <p:nvSpPr>
          <p:cNvPr id="6" name="Retângulo 5"/>
          <p:cNvSpPr/>
          <p:nvPr/>
        </p:nvSpPr>
        <p:spPr>
          <a:xfrm>
            <a:off x="1802141" y="3975447"/>
            <a:ext cx="4572000" cy="923330"/>
          </a:xfrm>
          <a:prstGeom prst="rect">
            <a:avLst/>
          </a:prstGeom>
        </p:spPr>
        <p:txBody>
          <a:bodyPr>
            <a:spAutoFit/>
          </a:bodyPr>
          <a:lstStyle/>
          <a:p>
            <a:pPr marL="285750" indent="-285750" algn="just">
              <a:buFont typeface="Arial" pitchFamily="34" charset="0"/>
              <a:buChar char="•"/>
            </a:pPr>
            <a:r>
              <a:rPr lang="pt-BR" b="1" dirty="0">
                <a:ln>
                  <a:solidFill>
                    <a:schemeClr val="tx1"/>
                  </a:solidFill>
                </a:ln>
              </a:rPr>
              <a:t>Presidente do FONAVID – Fórum Nacional de Juízes de Violência Doméstica contra a Mulher (Mandato: 11/2011 e 11/2012).</a:t>
            </a:r>
            <a:endParaRPr lang="pt-BR" dirty="0">
              <a:ln>
                <a:solidFill>
                  <a:schemeClr val="tx1"/>
                </a:solidFill>
              </a:ln>
            </a:endParaRPr>
          </a:p>
        </p:txBody>
      </p:sp>
      <p:sp>
        <p:nvSpPr>
          <p:cNvPr id="7" name="Retângulo 6"/>
          <p:cNvSpPr/>
          <p:nvPr/>
        </p:nvSpPr>
        <p:spPr>
          <a:xfrm>
            <a:off x="6856553" y="1991340"/>
            <a:ext cx="3469661" cy="1754326"/>
          </a:xfrm>
          <a:prstGeom prst="rect">
            <a:avLst/>
          </a:prstGeom>
        </p:spPr>
        <p:txBody>
          <a:bodyPr wrap="square">
            <a:spAutoFit/>
          </a:bodyPr>
          <a:lstStyle/>
          <a:p>
            <a:pPr marL="285750" indent="-285750" algn="just">
              <a:buFont typeface="Arial" pitchFamily="34" charset="0"/>
              <a:buChar char="•"/>
            </a:pPr>
            <a:r>
              <a:rPr lang="pt-BR" b="1" dirty="0">
                <a:ln>
                  <a:solidFill>
                    <a:schemeClr val="tx1"/>
                  </a:solidFill>
                </a:ln>
              </a:rPr>
              <a:t>Juíza Coordenadora da CEMULHER – Coordenadoria Estadual da Mulher em Situação de Violência Doméstica e Familiar (Biênio: 2011/2012).</a:t>
            </a:r>
            <a:endParaRPr lang="pt-BR" dirty="0">
              <a:ln>
                <a:solidFill>
                  <a:schemeClr val="tx1"/>
                </a:solidFill>
              </a:ln>
            </a:endParaRPr>
          </a:p>
        </p:txBody>
      </p:sp>
      <p:sp>
        <p:nvSpPr>
          <p:cNvPr id="8" name="Retângulo 7"/>
          <p:cNvSpPr/>
          <p:nvPr/>
        </p:nvSpPr>
        <p:spPr>
          <a:xfrm>
            <a:off x="6856553" y="3989416"/>
            <a:ext cx="3494590" cy="646331"/>
          </a:xfrm>
          <a:prstGeom prst="rect">
            <a:avLst/>
          </a:prstGeom>
        </p:spPr>
        <p:txBody>
          <a:bodyPr wrap="square">
            <a:spAutoFit/>
          </a:bodyPr>
          <a:lstStyle/>
          <a:p>
            <a:pPr marL="285750" indent="-285750" algn="just">
              <a:buFont typeface="Arial" pitchFamily="34" charset="0"/>
              <a:buChar char="•"/>
            </a:pPr>
            <a:r>
              <a:rPr lang="pt-BR" b="1" dirty="0">
                <a:ln>
                  <a:solidFill>
                    <a:schemeClr val="tx1"/>
                  </a:solidFill>
                </a:ln>
              </a:rPr>
              <a:t>Membro da IAWJ (</a:t>
            </a:r>
            <a:r>
              <a:rPr lang="pt-BR" b="1" dirty="0" err="1">
                <a:ln>
                  <a:solidFill>
                    <a:schemeClr val="tx1"/>
                  </a:solidFill>
                </a:ln>
              </a:rPr>
              <a:t>International</a:t>
            </a:r>
            <a:r>
              <a:rPr lang="pt-BR" b="1" dirty="0">
                <a:ln>
                  <a:solidFill>
                    <a:schemeClr val="tx1"/>
                  </a:solidFill>
                </a:ln>
              </a:rPr>
              <a:t> </a:t>
            </a:r>
            <a:r>
              <a:rPr lang="pt-BR" b="1" dirty="0" err="1">
                <a:ln>
                  <a:solidFill>
                    <a:schemeClr val="tx1"/>
                  </a:solidFill>
                </a:ln>
              </a:rPr>
              <a:t>Association</a:t>
            </a:r>
            <a:r>
              <a:rPr lang="pt-BR" b="1" dirty="0">
                <a:ln>
                  <a:solidFill>
                    <a:schemeClr val="tx1"/>
                  </a:solidFill>
                </a:ln>
              </a:rPr>
              <a:t> </a:t>
            </a:r>
            <a:r>
              <a:rPr lang="pt-BR" b="1" dirty="0" err="1">
                <a:ln>
                  <a:solidFill>
                    <a:schemeClr val="tx1"/>
                  </a:solidFill>
                </a:ln>
              </a:rPr>
              <a:t>of</a:t>
            </a:r>
            <a:r>
              <a:rPr lang="pt-BR" b="1" dirty="0">
                <a:ln>
                  <a:solidFill>
                    <a:schemeClr val="tx1"/>
                  </a:solidFill>
                </a:ln>
              </a:rPr>
              <a:t> </a:t>
            </a:r>
            <a:r>
              <a:rPr lang="pt-BR" b="1" dirty="0" err="1">
                <a:ln>
                  <a:solidFill>
                    <a:schemeClr val="tx1"/>
                  </a:solidFill>
                </a:ln>
              </a:rPr>
              <a:t>Women</a:t>
            </a:r>
            <a:r>
              <a:rPr lang="pt-BR" b="1" dirty="0">
                <a:ln>
                  <a:solidFill>
                    <a:schemeClr val="tx1"/>
                  </a:solidFill>
                </a:ln>
              </a:rPr>
              <a:t> </a:t>
            </a:r>
            <a:r>
              <a:rPr lang="pt-BR" b="1" dirty="0" err="1">
                <a:ln>
                  <a:solidFill>
                    <a:schemeClr val="tx1"/>
                  </a:solidFill>
                </a:ln>
              </a:rPr>
              <a:t>Judges</a:t>
            </a:r>
            <a:r>
              <a:rPr lang="pt-BR" b="1" dirty="0">
                <a:ln>
                  <a:solidFill>
                    <a:schemeClr val="tx1"/>
                  </a:solidFill>
                </a:ln>
              </a:rPr>
              <a:t>).</a:t>
            </a:r>
            <a:endParaRPr lang="pt-BR" dirty="0">
              <a:ln>
                <a:solidFill>
                  <a:schemeClr val="tx1"/>
                </a:solidFill>
              </a:ln>
            </a:endParaRPr>
          </a:p>
        </p:txBody>
      </p:sp>
      <p:sp>
        <p:nvSpPr>
          <p:cNvPr id="10" name="Retângulo 9"/>
          <p:cNvSpPr/>
          <p:nvPr/>
        </p:nvSpPr>
        <p:spPr>
          <a:xfrm>
            <a:off x="7301877" y="5085185"/>
            <a:ext cx="3024336" cy="646331"/>
          </a:xfrm>
          <a:prstGeom prst="rect">
            <a:avLst/>
          </a:prstGeom>
          <a:solidFill>
            <a:schemeClr val="bg2">
              <a:lumMod val="50000"/>
            </a:schemeClr>
          </a:solidFill>
          <a:ln>
            <a:solidFill>
              <a:srgbClr val="0070C0"/>
            </a:solidFill>
          </a:ln>
        </p:spPr>
        <p:style>
          <a:lnRef idx="3">
            <a:schemeClr val="lt1"/>
          </a:lnRef>
          <a:fillRef idx="1">
            <a:schemeClr val="dk1"/>
          </a:fillRef>
          <a:effectRef idx="1">
            <a:schemeClr val="dk1"/>
          </a:effectRef>
          <a:fontRef idx="minor">
            <a:schemeClr val="lt1"/>
          </a:fontRef>
        </p:style>
        <p:txBody>
          <a:bodyPr wrap="square">
            <a:spAutoFit/>
          </a:bodyPr>
          <a:lstStyle/>
          <a:p>
            <a:pPr lvl="0" algn="just"/>
            <a:r>
              <a:rPr lang="pt-BR" b="1" dirty="0">
                <a:solidFill>
                  <a:schemeClr val="tx1"/>
                </a:solidFill>
              </a:rPr>
              <a:t>E-mail: ana.silva@tjmt.jus.br</a:t>
            </a:r>
          </a:p>
          <a:p>
            <a:pPr lvl="0" algn="just"/>
            <a:r>
              <a:rPr lang="pt-BR" b="1" dirty="0">
                <a:solidFill>
                  <a:schemeClr val="tx1"/>
                </a:solidFill>
              </a:rPr>
              <a:t>Fone: (65) 3648-6603/6605</a:t>
            </a:r>
          </a:p>
        </p:txBody>
      </p:sp>
      <p:sp>
        <p:nvSpPr>
          <p:cNvPr id="2" name="Retângulo 1"/>
          <p:cNvSpPr/>
          <p:nvPr/>
        </p:nvSpPr>
        <p:spPr>
          <a:xfrm>
            <a:off x="1783660" y="3105780"/>
            <a:ext cx="5176436" cy="646331"/>
          </a:xfrm>
          <a:prstGeom prst="rect">
            <a:avLst/>
          </a:prstGeom>
        </p:spPr>
        <p:txBody>
          <a:bodyPr wrap="square">
            <a:spAutoFit/>
          </a:bodyPr>
          <a:lstStyle/>
          <a:p>
            <a:pPr marL="285750" indent="-285750" algn="just">
              <a:buFont typeface="Arial" pitchFamily="34" charset="0"/>
              <a:buChar char="•"/>
            </a:pPr>
            <a:r>
              <a:rPr lang="pt-BR" b="1" dirty="0">
                <a:ln>
                  <a:solidFill>
                    <a:schemeClr val="tx1"/>
                  </a:solidFill>
                </a:ln>
              </a:rPr>
              <a:t>Juíza do Juizado Especial Criminal Unificado da Comarca de Cuiabá-MT.</a:t>
            </a:r>
          </a:p>
        </p:txBody>
      </p:sp>
    </p:spTree>
    <p:extLst>
      <p:ext uri="{BB962C8B-B14F-4D97-AF65-F5344CB8AC3E}">
        <p14:creationId xmlns:p14="http://schemas.microsoft.com/office/powerpoint/2010/main" val="1596531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Retângulo 1"/>
          <p:cNvSpPr/>
          <p:nvPr/>
        </p:nvSpPr>
        <p:spPr>
          <a:xfrm>
            <a:off x="386365" y="1597070"/>
            <a:ext cx="11333409" cy="3077766"/>
          </a:xfrm>
          <a:prstGeom prst="rect">
            <a:avLst/>
          </a:prstGeom>
          <a:solidFill>
            <a:schemeClr val="bg2">
              <a:lumMod val="75000"/>
            </a:schemeClr>
          </a:solidFill>
          <a:ln>
            <a:solidFill>
              <a:srgbClr val="0070C0"/>
            </a:solidFill>
          </a:ln>
        </p:spPr>
        <p:txBody>
          <a:bodyPr wrap="square">
            <a:spAutoFit/>
          </a:bodyPr>
          <a:lstStyle/>
          <a:p>
            <a:pPr algn="just"/>
            <a:r>
              <a:rPr lang="pt-BR" b="1" dirty="0" smtClean="0">
                <a:solidFill>
                  <a:srgbClr val="3A382C"/>
                </a:solidFill>
                <a:effectLst/>
                <a:ea typeface="Times New Roman" panose="02020603050405020304" pitchFamily="18" charset="0"/>
              </a:rPr>
              <a:t>“</a:t>
            </a:r>
            <a:r>
              <a:rPr lang="pt-BR" b="1" dirty="0" smtClean="0">
                <a:solidFill>
                  <a:schemeClr val="tx1">
                    <a:lumMod val="95000"/>
                    <a:lumOff val="5000"/>
                  </a:schemeClr>
                </a:solidFill>
                <a:effectLst/>
                <a:ea typeface="Times New Roman" panose="02020603050405020304" pitchFamily="18" charset="0"/>
              </a:rPr>
              <a:t>Art. 28.  Quem adquirir, guardar, tiver em depósito, transportar ou trouxer consigo, para consumo pessoal, drogas sem autorização ou em desacordo com determinação legal ou regulamentar será submetido às seguintes penas:</a:t>
            </a:r>
            <a:endParaRPr lang="pt-BR" sz="3200" b="1" dirty="0" smtClean="0">
              <a:solidFill>
                <a:schemeClr val="tx1">
                  <a:lumMod val="95000"/>
                  <a:lumOff val="5000"/>
                </a:schemeClr>
              </a:solidFill>
              <a:effectLst/>
              <a:ea typeface="Times New Roman" panose="02020603050405020304" pitchFamily="18" charset="0"/>
            </a:endParaRPr>
          </a:p>
          <a:p>
            <a:pPr algn="just"/>
            <a:r>
              <a:rPr lang="pt-BR" b="1" dirty="0" smtClean="0">
                <a:solidFill>
                  <a:schemeClr val="tx1">
                    <a:lumMod val="95000"/>
                    <a:lumOff val="5000"/>
                  </a:schemeClr>
                </a:solidFill>
                <a:effectLst/>
                <a:ea typeface="Times New Roman" panose="02020603050405020304" pitchFamily="18" charset="0"/>
              </a:rPr>
              <a:t>I - advertência sobre os efeitos das drogas;</a:t>
            </a:r>
          </a:p>
          <a:p>
            <a:pPr algn="just"/>
            <a:endParaRPr lang="pt-BR" sz="3200" b="1" dirty="0" smtClean="0">
              <a:solidFill>
                <a:schemeClr val="tx1">
                  <a:lumMod val="95000"/>
                  <a:lumOff val="5000"/>
                </a:schemeClr>
              </a:solidFill>
              <a:effectLst/>
              <a:ea typeface="Times New Roman" panose="02020603050405020304" pitchFamily="18" charset="0"/>
            </a:endParaRPr>
          </a:p>
          <a:p>
            <a:pPr algn="just"/>
            <a:r>
              <a:rPr lang="pt-BR" b="1" dirty="0" smtClean="0">
                <a:solidFill>
                  <a:schemeClr val="tx1">
                    <a:lumMod val="95000"/>
                    <a:lumOff val="5000"/>
                  </a:schemeClr>
                </a:solidFill>
                <a:effectLst/>
                <a:ea typeface="Times New Roman" panose="02020603050405020304" pitchFamily="18" charset="0"/>
              </a:rPr>
              <a:t>II - prestação de serviços à comunidade;</a:t>
            </a:r>
            <a:endParaRPr lang="pt-BR" sz="3200" b="1" dirty="0" smtClean="0">
              <a:solidFill>
                <a:schemeClr val="tx1">
                  <a:lumMod val="95000"/>
                  <a:lumOff val="5000"/>
                </a:schemeClr>
              </a:solidFill>
              <a:effectLst/>
              <a:ea typeface="Times New Roman" panose="02020603050405020304" pitchFamily="18" charset="0"/>
            </a:endParaRPr>
          </a:p>
          <a:p>
            <a:pPr algn="just"/>
            <a:endParaRPr lang="pt-BR" b="1" dirty="0" smtClean="0">
              <a:solidFill>
                <a:schemeClr val="tx1">
                  <a:lumMod val="95000"/>
                  <a:lumOff val="5000"/>
                </a:schemeClr>
              </a:solidFill>
              <a:effectLst/>
              <a:ea typeface="Times New Roman" panose="02020603050405020304" pitchFamily="18" charset="0"/>
            </a:endParaRPr>
          </a:p>
          <a:p>
            <a:pPr algn="just"/>
            <a:r>
              <a:rPr lang="pt-BR" b="1" dirty="0" smtClean="0">
                <a:solidFill>
                  <a:schemeClr val="tx1">
                    <a:lumMod val="95000"/>
                    <a:lumOff val="5000"/>
                  </a:schemeClr>
                </a:solidFill>
                <a:effectLst/>
                <a:ea typeface="Times New Roman" panose="02020603050405020304" pitchFamily="18" charset="0"/>
              </a:rPr>
              <a:t>III - medida educativa de comparecimento a programa ou curso educativo.</a:t>
            </a:r>
            <a:endParaRPr lang="pt-BR" sz="3200" b="1" dirty="0" smtClean="0">
              <a:solidFill>
                <a:schemeClr val="tx1">
                  <a:lumMod val="95000"/>
                  <a:lumOff val="5000"/>
                </a:schemeClr>
              </a:solidFill>
              <a:effectLst/>
              <a:ea typeface="Times New Roman" panose="02020603050405020304" pitchFamily="18" charset="0"/>
            </a:endParaRPr>
          </a:p>
          <a:p>
            <a:pPr algn="just"/>
            <a:endParaRPr lang="pt-BR" b="1" dirty="0" smtClean="0">
              <a:solidFill>
                <a:schemeClr val="tx1">
                  <a:lumMod val="95000"/>
                  <a:lumOff val="5000"/>
                </a:schemeClr>
              </a:solidFill>
              <a:effectLst/>
              <a:ea typeface="Times New Roman" panose="02020603050405020304" pitchFamily="18" charset="0"/>
            </a:endParaRPr>
          </a:p>
          <a:p>
            <a:pPr algn="just"/>
            <a:r>
              <a:rPr lang="pt-BR" b="1" dirty="0" smtClean="0">
                <a:solidFill>
                  <a:schemeClr val="tx1">
                    <a:lumMod val="95000"/>
                    <a:lumOff val="5000"/>
                  </a:schemeClr>
                </a:solidFill>
                <a:effectLst/>
                <a:ea typeface="Times New Roman" panose="02020603050405020304" pitchFamily="18" charset="0"/>
              </a:rPr>
              <a:t>§ 1</a:t>
            </a:r>
            <a:r>
              <a:rPr lang="pt-BR" b="1" u="sng" dirty="0" smtClean="0">
                <a:solidFill>
                  <a:schemeClr val="tx1">
                    <a:lumMod val="95000"/>
                    <a:lumOff val="5000"/>
                  </a:schemeClr>
                </a:solidFill>
                <a:effectLst/>
                <a:ea typeface="Times New Roman" panose="02020603050405020304" pitchFamily="18" charset="0"/>
              </a:rPr>
              <a:t>o</a:t>
            </a:r>
            <a:r>
              <a:rPr lang="pt-BR" b="1" dirty="0" smtClean="0">
                <a:solidFill>
                  <a:schemeClr val="tx1">
                    <a:lumMod val="95000"/>
                    <a:lumOff val="5000"/>
                  </a:schemeClr>
                </a:solidFill>
                <a:effectLst/>
                <a:ea typeface="Times New Roman" panose="02020603050405020304" pitchFamily="18" charset="0"/>
              </a:rPr>
              <a:t>  Às mesmas medidas submete-se quem, para seu consumo pessoal, semeia, cultiva ou colhe plantas destinadas à preparação de pequena quantidade de substância ou produto capaz de causar dependência física ou psíquica.”</a:t>
            </a:r>
          </a:p>
        </p:txBody>
      </p:sp>
      <p:sp>
        <p:nvSpPr>
          <p:cNvPr id="3" name="Retângulo 2"/>
          <p:cNvSpPr/>
          <p:nvPr/>
        </p:nvSpPr>
        <p:spPr>
          <a:xfrm>
            <a:off x="386366" y="314287"/>
            <a:ext cx="11333409" cy="880369"/>
          </a:xfrm>
          <a:prstGeom prst="rect">
            <a:avLst/>
          </a:prstGeom>
        </p:spPr>
        <p:txBody>
          <a:bodyPr wrap="square">
            <a:spAutoFit/>
          </a:bodyPr>
          <a:lstStyle/>
          <a:p>
            <a:pPr algn="just">
              <a:lnSpc>
                <a:spcPct val="150000"/>
              </a:lnSpc>
            </a:pPr>
            <a:r>
              <a:rPr lang="pt-BR" dirty="0" smtClean="0">
                <a:solidFill>
                  <a:schemeClr val="tx1">
                    <a:lumMod val="95000"/>
                    <a:lumOff val="5000"/>
                  </a:schemeClr>
                </a:solidFill>
                <a:effectLst/>
                <a:ea typeface="Times New Roman" panose="02020603050405020304" pitchFamily="18" charset="0"/>
              </a:rPr>
              <a:t>A lei trouxe substanciosas modificações nesse aspecto. Com efeito, para as condutas previstas no caput e §1º do artigo 28, passou a prever:</a:t>
            </a:r>
          </a:p>
        </p:txBody>
      </p:sp>
      <p:sp>
        <p:nvSpPr>
          <p:cNvPr id="5" name="Retângulo 4"/>
          <p:cNvSpPr/>
          <p:nvPr/>
        </p:nvSpPr>
        <p:spPr>
          <a:xfrm>
            <a:off x="386366" y="5311289"/>
            <a:ext cx="11333409" cy="880369"/>
          </a:xfrm>
          <a:prstGeom prst="rect">
            <a:avLst/>
          </a:prstGeom>
        </p:spPr>
        <p:txBody>
          <a:bodyPr wrap="square">
            <a:spAutoFit/>
          </a:bodyPr>
          <a:lstStyle/>
          <a:p>
            <a:pPr algn="just">
              <a:lnSpc>
                <a:spcPct val="150000"/>
              </a:lnSpc>
            </a:pPr>
            <a:r>
              <a:rPr lang="pt-BR" dirty="0" smtClean="0">
                <a:solidFill>
                  <a:schemeClr val="tx1">
                    <a:lumMod val="95000"/>
                    <a:lumOff val="5000"/>
                  </a:schemeClr>
                </a:solidFill>
                <a:effectLst/>
                <a:ea typeface="Times New Roman" panose="02020603050405020304" pitchFamily="18" charset="0"/>
              </a:rPr>
              <a:t>As penas descritas no citado artigo poderão ser aplicadas isolada ou cumulativamente, bem como substituídas a qualquer tempo, ouvidos o Ministério Publico e o defensor.</a:t>
            </a:r>
            <a:endParaRPr lang="pt-BR" sz="3200" dirty="0">
              <a:solidFill>
                <a:schemeClr val="tx1">
                  <a:lumMod val="95000"/>
                  <a:lumOff val="5000"/>
                </a:schemeClr>
              </a:solidFill>
              <a:effectLst/>
              <a:ea typeface="Times New Roman" panose="02020603050405020304" pitchFamily="18" charset="0"/>
            </a:endParaRPr>
          </a:p>
        </p:txBody>
      </p:sp>
    </p:spTree>
    <p:extLst>
      <p:ext uri="{BB962C8B-B14F-4D97-AF65-F5344CB8AC3E}">
        <p14:creationId xmlns:p14="http://schemas.microsoft.com/office/powerpoint/2010/main" val="22844285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Retângulo 1"/>
          <p:cNvSpPr/>
          <p:nvPr/>
        </p:nvSpPr>
        <p:spPr>
          <a:xfrm>
            <a:off x="296214" y="309093"/>
            <a:ext cx="11346288" cy="589072"/>
          </a:xfrm>
          <a:prstGeom prst="rect">
            <a:avLst/>
          </a:prstGeom>
          <a:solidFill>
            <a:schemeClr val="accent1">
              <a:lumMod val="50000"/>
            </a:schemeClr>
          </a:solidFill>
          <a:ln>
            <a:solidFill>
              <a:srgbClr val="0070C0"/>
            </a:solidFill>
          </a:ln>
        </p:spPr>
        <p:txBody>
          <a:bodyPr wrap="square">
            <a:spAutoFit/>
          </a:bodyPr>
          <a:lstStyle/>
          <a:p>
            <a:pPr algn="just">
              <a:lnSpc>
                <a:spcPct val="150000"/>
              </a:lnSpc>
              <a:spcAft>
                <a:spcPts val="800"/>
              </a:spcAft>
            </a:pPr>
            <a:r>
              <a:rPr lang="pt-BR" b="1" dirty="0" smtClean="0">
                <a:effectLst/>
                <a:latin typeface="Calibri" panose="020F0502020204030204" pitchFamily="34" charset="0"/>
                <a:ea typeface="Calibri" panose="020F0502020204030204" pitchFamily="34" charset="0"/>
                <a:cs typeface="Times New Roman" panose="02020603050405020304" pitchFamily="18" charset="0"/>
              </a:rPr>
              <a:t> </a:t>
            </a:r>
            <a:r>
              <a:rPr lang="pt-BR" sz="2400" b="1" dirty="0" smtClean="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JUSTIÇA TERAPÊUTICA</a:t>
            </a:r>
            <a:endParaRPr lang="pt-BR" sz="2400" b="1"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tângulo 2"/>
          <p:cNvSpPr/>
          <p:nvPr/>
        </p:nvSpPr>
        <p:spPr>
          <a:xfrm>
            <a:off x="296214" y="1341866"/>
            <a:ext cx="4919730" cy="5078313"/>
          </a:xfrm>
          <a:prstGeom prst="rect">
            <a:avLst/>
          </a:prstGeom>
          <a:solidFill>
            <a:schemeClr val="bg1">
              <a:lumMod val="85000"/>
            </a:schemeClr>
          </a:solidFill>
          <a:ln>
            <a:solidFill>
              <a:srgbClr val="0070C0"/>
            </a:solidFill>
          </a:ln>
        </p:spPr>
        <p:txBody>
          <a:bodyPr wrap="square">
            <a:spAutoFit/>
          </a:bodyPr>
          <a:lstStyle/>
          <a:p>
            <a:pPr algn="just">
              <a:lnSpc>
                <a:spcPct val="150000"/>
              </a:lnSpc>
              <a:spcAft>
                <a:spcPts val="800"/>
              </a:spcAft>
            </a:pPr>
            <a:r>
              <a:rPr lang="pt-BR" dirty="0" smtClean="0">
                <a:solidFill>
                  <a:schemeClr val="tx1">
                    <a:lumMod val="95000"/>
                    <a:lumOff val="5000"/>
                  </a:schemeClr>
                </a:solidFill>
                <a:effectLst/>
                <a:ea typeface="Calibri" panose="020F0502020204030204" pitchFamily="34" charset="0"/>
                <a:cs typeface="Times New Roman" panose="02020603050405020304" pitchFamily="18" charset="0"/>
              </a:rPr>
              <a:t>“De um modo simplificado, podemos dizer que a Justiça Terapêutica é o programa judicial que compreende um conjunto de medidas voltadas para a possibilidade de se permitir que infratores usuários, em uso indevido, ou dependentes químicos tenham a faculdade, salvo exceções, de entrar e permanecer em tratamento médico ou receber outro tipo de medida terapêutica, em substituição ao andamento de processo criminal ou à aplicação de pena privativa de liberdade, quando da prática de delitos relacionados ao consumo de drogas”.</a:t>
            </a:r>
            <a:endParaRPr lang="pt-BR" sz="2800" dirty="0">
              <a:solidFill>
                <a:schemeClr val="tx1">
                  <a:lumMod val="95000"/>
                  <a:lumOff val="5000"/>
                </a:schemeClr>
              </a:solidFill>
              <a:effectLst/>
              <a:ea typeface="Calibri" panose="020F0502020204030204" pitchFamily="34" charset="0"/>
              <a:cs typeface="Times New Roman" panose="02020603050405020304" pitchFamily="18" charset="0"/>
            </a:endParaRPr>
          </a:p>
        </p:txBody>
      </p:sp>
      <p:sp>
        <p:nvSpPr>
          <p:cNvPr id="5" name="Retângulo 4"/>
          <p:cNvSpPr/>
          <p:nvPr/>
        </p:nvSpPr>
        <p:spPr>
          <a:xfrm>
            <a:off x="5550794" y="980593"/>
            <a:ext cx="6091708" cy="2169825"/>
          </a:xfrm>
          <a:prstGeom prst="rect">
            <a:avLst/>
          </a:prstGeom>
          <a:solidFill>
            <a:schemeClr val="bg1">
              <a:lumMod val="85000"/>
            </a:schemeClr>
          </a:solidFill>
          <a:ln>
            <a:solidFill>
              <a:srgbClr val="0070C0"/>
            </a:solidFill>
          </a:ln>
        </p:spPr>
        <p:txBody>
          <a:bodyPr wrap="square">
            <a:spAutoFit/>
          </a:bodyPr>
          <a:lstStyle/>
          <a:p>
            <a:pPr algn="just">
              <a:lnSpc>
                <a:spcPct val="150000"/>
              </a:lnSpc>
            </a:pPr>
            <a:r>
              <a:rPr lang="pt-BR" dirty="0" smtClean="0">
                <a:solidFill>
                  <a:schemeClr val="tx1">
                    <a:lumMod val="95000"/>
                    <a:lumOff val="5000"/>
                  </a:schemeClr>
                </a:solidFill>
                <a:effectLst/>
                <a:ea typeface="Times New Roman" panose="02020603050405020304" pitchFamily="18" charset="0"/>
              </a:rPr>
              <a:t>“A Justiça Terapêutica é o conjunto de medidas que visam aumentar a possibilidade de que infratores usuários e dependentes de drogas entrem e permaneçam em tratamento, modificando seus anteriores comportamentos delituosos para comportamentos socialmente adequados”.</a:t>
            </a:r>
            <a:endParaRPr lang="pt-BR" sz="3200" dirty="0">
              <a:solidFill>
                <a:schemeClr val="tx1">
                  <a:lumMod val="95000"/>
                  <a:lumOff val="5000"/>
                </a:schemeClr>
              </a:solidFill>
              <a:effectLst/>
              <a:ea typeface="Times New Roman" panose="02020603050405020304" pitchFamily="18" charset="0"/>
            </a:endParaRPr>
          </a:p>
        </p:txBody>
      </p:sp>
      <p:sp>
        <p:nvSpPr>
          <p:cNvPr id="6" name="Retângulo 5"/>
          <p:cNvSpPr/>
          <p:nvPr/>
        </p:nvSpPr>
        <p:spPr>
          <a:xfrm>
            <a:off x="5550794" y="3357048"/>
            <a:ext cx="6091708" cy="3416320"/>
          </a:xfrm>
          <a:prstGeom prst="rect">
            <a:avLst/>
          </a:prstGeom>
          <a:solidFill>
            <a:schemeClr val="bg1">
              <a:lumMod val="85000"/>
            </a:schemeClr>
          </a:solidFill>
          <a:ln>
            <a:solidFill>
              <a:srgbClr val="0070C0"/>
            </a:solidFill>
          </a:ln>
        </p:spPr>
        <p:txBody>
          <a:bodyPr wrap="square">
            <a:spAutoFit/>
          </a:bodyPr>
          <a:lstStyle/>
          <a:p>
            <a:pPr algn="just">
              <a:lnSpc>
                <a:spcPct val="150000"/>
              </a:lnSpc>
            </a:pPr>
            <a:r>
              <a:rPr lang="pt-BR" dirty="0" smtClean="0">
                <a:solidFill>
                  <a:schemeClr val="tx1">
                    <a:lumMod val="95000"/>
                    <a:lumOff val="5000"/>
                  </a:schemeClr>
                </a:solidFill>
                <a:effectLst/>
                <a:ea typeface="Times New Roman" panose="02020603050405020304" pitchFamily="18" charset="0"/>
              </a:rPr>
              <a:t>A denominação “Justiça Terapêutica” foi adotada com o fim demonstrar a possibilidade de viabilização de uma resposta justa e útil ao autor do delito e à sociedade, fornecida pelos profissionais que trabalham diretamente com essa demanda, em busca da efetiva resolução do problema, sempre em harmonia com as disposições legais que possibilitam o tratamento adequado. E, o mais importante, resolvendo o conflito em um espaço de consenso entre as parte.</a:t>
            </a:r>
            <a:endParaRPr lang="pt-BR" sz="3200" dirty="0">
              <a:solidFill>
                <a:schemeClr val="tx1">
                  <a:lumMod val="95000"/>
                  <a:lumOff val="5000"/>
                </a:schemeClr>
              </a:solidFill>
              <a:effectLst/>
              <a:ea typeface="Times New Roman" panose="02020603050405020304" pitchFamily="18" charset="0"/>
            </a:endParaRPr>
          </a:p>
        </p:txBody>
      </p:sp>
    </p:spTree>
    <p:extLst>
      <p:ext uri="{BB962C8B-B14F-4D97-AF65-F5344CB8AC3E}">
        <p14:creationId xmlns:p14="http://schemas.microsoft.com/office/powerpoint/2010/main" val="4127009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Retângulo 1"/>
          <p:cNvSpPr/>
          <p:nvPr/>
        </p:nvSpPr>
        <p:spPr>
          <a:xfrm>
            <a:off x="257578" y="713640"/>
            <a:ext cx="11539470" cy="2169825"/>
          </a:xfrm>
          <a:prstGeom prst="rect">
            <a:avLst/>
          </a:prstGeom>
        </p:spPr>
        <p:txBody>
          <a:bodyPr wrap="square">
            <a:spAutoFit/>
          </a:bodyPr>
          <a:lstStyle/>
          <a:p>
            <a:pPr algn="just">
              <a:lnSpc>
                <a:spcPct val="150000"/>
              </a:lnSpc>
            </a:pPr>
            <a:r>
              <a:rPr lang="pt-BR" dirty="0" smtClean="0">
                <a:solidFill>
                  <a:schemeClr val="tx1">
                    <a:lumMod val="95000"/>
                    <a:lumOff val="5000"/>
                  </a:schemeClr>
                </a:solidFill>
                <a:effectLst/>
                <a:ea typeface="Times New Roman" panose="02020603050405020304" pitchFamily="18" charset="0"/>
              </a:rPr>
              <a:t>O Programa da Justiça Terapêutica tem sua origem nos Estados Unidos, onde surgiu o primeiro programa que previa tratamento supervisionado aos usuários de drogas que haviam cometido infração. Isso ocorreu em meados da década de 90, mais precisamente em Miami e, os bons resultados atingidos pelo programa fizeram com que ele fosse adotado por varias outras jurisdições americanas, iniciando-se assim, o denominado programa das “</a:t>
            </a:r>
            <a:r>
              <a:rPr lang="pt-BR" dirty="0" err="1" smtClean="0">
                <a:solidFill>
                  <a:schemeClr val="tx1">
                    <a:lumMod val="95000"/>
                    <a:lumOff val="5000"/>
                  </a:schemeClr>
                </a:solidFill>
                <a:effectLst/>
                <a:ea typeface="Times New Roman" panose="02020603050405020304" pitchFamily="18" charset="0"/>
              </a:rPr>
              <a:t>Drug</a:t>
            </a:r>
            <a:r>
              <a:rPr lang="pt-BR" dirty="0" smtClean="0">
                <a:solidFill>
                  <a:schemeClr val="tx1">
                    <a:lumMod val="95000"/>
                    <a:lumOff val="5000"/>
                  </a:schemeClr>
                </a:solidFill>
                <a:effectLst/>
                <a:ea typeface="Times New Roman" panose="02020603050405020304" pitchFamily="18" charset="0"/>
              </a:rPr>
              <a:t> </a:t>
            </a:r>
            <a:r>
              <a:rPr lang="pt-BR" dirty="0" err="1" smtClean="0">
                <a:solidFill>
                  <a:schemeClr val="tx1">
                    <a:lumMod val="95000"/>
                    <a:lumOff val="5000"/>
                  </a:schemeClr>
                </a:solidFill>
                <a:effectLst/>
                <a:ea typeface="Times New Roman" panose="02020603050405020304" pitchFamily="18" charset="0"/>
              </a:rPr>
              <a:t>Courts</a:t>
            </a:r>
            <a:r>
              <a:rPr lang="pt-BR" dirty="0" smtClean="0">
                <a:solidFill>
                  <a:schemeClr val="tx1">
                    <a:lumMod val="95000"/>
                    <a:lumOff val="5000"/>
                  </a:schemeClr>
                </a:solidFill>
                <a:effectLst/>
                <a:ea typeface="Times New Roman" panose="02020603050405020304" pitchFamily="18" charset="0"/>
              </a:rPr>
              <a:t>” (Cortes de Drogas), em decorrência da grande criminalidade que ocorria na época, tendo como plano de fundo as drogas. </a:t>
            </a:r>
            <a:endParaRPr lang="pt-BR" sz="3200" dirty="0">
              <a:solidFill>
                <a:schemeClr val="tx1">
                  <a:lumMod val="95000"/>
                  <a:lumOff val="5000"/>
                </a:schemeClr>
              </a:solidFill>
              <a:effectLst/>
              <a:ea typeface="Times New Roman" panose="02020603050405020304" pitchFamily="18" charset="0"/>
            </a:endParaRPr>
          </a:p>
        </p:txBody>
      </p:sp>
      <p:sp>
        <p:nvSpPr>
          <p:cNvPr id="3" name="Retângulo 2"/>
          <p:cNvSpPr/>
          <p:nvPr/>
        </p:nvSpPr>
        <p:spPr>
          <a:xfrm>
            <a:off x="257578" y="192041"/>
            <a:ext cx="11539470" cy="461665"/>
          </a:xfrm>
          <a:prstGeom prst="rect">
            <a:avLst/>
          </a:prstGeom>
          <a:solidFill>
            <a:schemeClr val="accent1">
              <a:lumMod val="50000"/>
            </a:schemeClr>
          </a:solidFill>
          <a:ln>
            <a:solidFill>
              <a:srgbClr val="0070C0"/>
            </a:solidFill>
          </a:ln>
        </p:spPr>
        <p:txBody>
          <a:bodyPr wrap="square">
            <a:spAutoFit/>
          </a:bodyPr>
          <a:lstStyle/>
          <a:p>
            <a:r>
              <a:rPr lang="pt-BR" sz="2400" b="1" dirty="0" smtClean="0">
                <a:solidFill>
                  <a:schemeClr val="tx1">
                    <a:lumMod val="95000"/>
                    <a:lumOff val="5000"/>
                  </a:schemeClr>
                </a:solidFill>
                <a:effectLst/>
                <a:ea typeface="Times New Roman" panose="02020603050405020304" pitchFamily="18" charset="0"/>
              </a:rPr>
              <a:t>ORIGEM E EVOLUÇÃO HISTÓRICA</a:t>
            </a:r>
            <a:endParaRPr lang="pt-BR" sz="2400" b="1" dirty="0">
              <a:solidFill>
                <a:schemeClr val="tx1">
                  <a:lumMod val="95000"/>
                  <a:lumOff val="5000"/>
                </a:schemeClr>
              </a:solidFill>
              <a:effectLst/>
              <a:ea typeface="Times New Roman" panose="02020603050405020304" pitchFamily="18" charset="0"/>
            </a:endParaRPr>
          </a:p>
        </p:txBody>
      </p:sp>
      <p:sp>
        <p:nvSpPr>
          <p:cNvPr id="5" name="Retângulo 4"/>
          <p:cNvSpPr/>
          <p:nvPr/>
        </p:nvSpPr>
        <p:spPr>
          <a:xfrm>
            <a:off x="257578" y="3103088"/>
            <a:ext cx="11539470" cy="1711366"/>
          </a:xfrm>
          <a:prstGeom prst="rect">
            <a:avLst/>
          </a:prstGeom>
        </p:spPr>
        <p:txBody>
          <a:bodyPr wrap="square">
            <a:spAutoFit/>
          </a:bodyPr>
          <a:lstStyle/>
          <a:p>
            <a:pPr algn="just">
              <a:lnSpc>
                <a:spcPct val="150000"/>
              </a:lnSpc>
            </a:pPr>
            <a:r>
              <a:rPr lang="pt-BR" dirty="0" smtClean="0">
                <a:solidFill>
                  <a:schemeClr val="tx1">
                    <a:lumMod val="95000"/>
                    <a:lumOff val="5000"/>
                  </a:schemeClr>
                </a:solidFill>
                <a:effectLst/>
                <a:ea typeface="Times New Roman" panose="02020603050405020304" pitchFamily="18" charset="0"/>
              </a:rPr>
              <a:t>A Justiça Terapêutica é ainda um tema recente no Brasil. Aos poucos o programa vem sendo instituído no país e ganhando aplicação prática. A Justiça Terapêutica foi trazida para o Brasil por membros do Ministério Publico do Rio Grande do Sul, que desde 1999 vem divulgando congressos, seminários e estudos, inclusive fundando a Associação Nacional da Justiça Terapêutica.</a:t>
            </a:r>
            <a:endParaRPr lang="pt-BR" dirty="0">
              <a:solidFill>
                <a:schemeClr val="tx1">
                  <a:lumMod val="95000"/>
                  <a:lumOff val="5000"/>
                </a:schemeClr>
              </a:solidFill>
              <a:effectLst/>
              <a:ea typeface="Times New Roman" panose="02020603050405020304" pitchFamily="18" charset="0"/>
            </a:endParaRPr>
          </a:p>
        </p:txBody>
      </p:sp>
      <p:sp>
        <p:nvSpPr>
          <p:cNvPr id="6" name="Retângulo 5"/>
          <p:cNvSpPr/>
          <p:nvPr/>
        </p:nvSpPr>
        <p:spPr>
          <a:xfrm>
            <a:off x="257578" y="5077038"/>
            <a:ext cx="11539470" cy="878895"/>
          </a:xfrm>
          <a:prstGeom prst="rect">
            <a:avLst/>
          </a:prstGeom>
          <a:solidFill>
            <a:schemeClr val="bg2">
              <a:lumMod val="75000"/>
            </a:schemeClr>
          </a:solidFill>
          <a:ln>
            <a:solidFill>
              <a:srgbClr val="0070C0"/>
            </a:solidFill>
          </a:ln>
        </p:spPr>
        <p:txBody>
          <a:bodyPr wrap="square">
            <a:spAutoFit/>
          </a:bodyPr>
          <a:lstStyle/>
          <a:p>
            <a:pPr algn="just">
              <a:lnSpc>
                <a:spcPct val="150000"/>
              </a:lnSpc>
            </a:pPr>
            <a:r>
              <a:rPr lang="pt-BR" b="1" u="sng" dirty="0" smtClean="0">
                <a:solidFill>
                  <a:schemeClr val="tx1">
                    <a:lumMod val="95000"/>
                    <a:lumOff val="5000"/>
                  </a:schemeClr>
                </a:solidFill>
                <a:effectLst/>
                <a:latin typeface="Calibri" panose="020F0502020204030204" pitchFamily="34" charset="0"/>
                <a:ea typeface="Times New Roman" panose="02020603050405020304" pitchFamily="18" charset="0"/>
              </a:rPr>
              <a:t>No Brasil, o tratamento do indivíduo não é obrigatório, na medida em que o acusado pode optar pela via do acompanhamento terapêutico ou submeter-se a um processo judicial, podendo ser condenado ou absolvido.</a:t>
            </a:r>
            <a:endParaRPr lang="pt-BR" sz="3200" b="1" u="sng" dirty="0">
              <a:solidFill>
                <a:schemeClr val="tx1">
                  <a:lumMod val="95000"/>
                  <a:lumOff val="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519578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Retângulo 1"/>
          <p:cNvSpPr/>
          <p:nvPr/>
        </p:nvSpPr>
        <p:spPr>
          <a:xfrm>
            <a:off x="270457" y="2893230"/>
            <a:ext cx="11384924" cy="923330"/>
          </a:xfrm>
          <a:prstGeom prst="rect">
            <a:avLst/>
          </a:prstGeom>
          <a:solidFill>
            <a:schemeClr val="bg2">
              <a:lumMod val="75000"/>
            </a:schemeClr>
          </a:solidFill>
          <a:ln>
            <a:solidFill>
              <a:srgbClr val="0070C0"/>
            </a:solidFill>
          </a:ln>
        </p:spPr>
        <p:txBody>
          <a:bodyPr wrap="square">
            <a:spAutoFit/>
          </a:bodyPr>
          <a:lstStyle/>
          <a:p>
            <a:pPr algn="just">
              <a:lnSpc>
                <a:spcPct val="150000"/>
              </a:lnSpc>
            </a:pPr>
            <a:r>
              <a:rPr lang="pt-BR" b="1" dirty="0" smtClean="0">
                <a:solidFill>
                  <a:srgbClr val="3A382C"/>
                </a:solidFill>
                <a:effectLst/>
                <a:latin typeface="Calibri" panose="020F0502020204030204" pitchFamily="34" charset="0"/>
                <a:ea typeface="Times New Roman" panose="02020603050405020304" pitchFamily="18" charset="0"/>
              </a:rPr>
              <a:t>A partir do momento em que o acusado aceita o programa e ingressa no tratamento, este passa a ser supervisionado e controlado judicialmente.</a:t>
            </a:r>
            <a:endParaRPr lang="pt-BR" sz="3200" b="1" dirty="0">
              <a:effectLst/>
              <a:latin typeface="Times New Roman" panose="02020603050405020304" pitchFamily="18" charset="0"/>
              <a:ea typeface="Times New Roman" panose="02020603050405020304" pitchFamily="18" charset="0"/>
            </a:endParaRPr>
          </a:p>
        </p:txBody>
      </p:sp>
      <p:sp>
        <p:nvSpPr>
          <p:cNvPr id="3" name="Retângulo 2"/>
          <p:cNvSpPr/>
          <p:nvPr/>
        </p:nvSpPr>
        <p:spPr>
          <a:xfrm>
            <a:off x="270457" y="291491"/>
            <a:ext cx="11384924" cy="1754326"/>
          </a:xfrm>
          <a:prstGeom prst="rect">
            <a:avLst/>
          </a:prstGeom>
          <a:ln>
            <a:solidFill>
              <a:srgbClr val="0070C0"/>
            </a:solidFill>
          </a:ln>
        </p:spPr>
        <p:txBody>
          <a:bodyPr wrap="square">
            <a:spAutoFit/>
          </a:bodyPr>
          <a:lstStyle/>
          <a:p>
            <a:pPr algn="just">
              <a:lnSpc>
                <a:spcPct val="150000"/>
              </a:lnSpc>
            </a:pPr>
            <a:r>
              <a:rPr lang="pt-BR" dirty="0" smtClean="0">
                <a:solidFill>
                  <a:schemeClr val="tx1">
                    <a:lumMod val="95000"/>
                    <a:lumOff val="5000"/>
                  </a:schemeClr>
                </a:solidFill>
                <a:effectLst/>
                <a:latin typeface="Calibri" panose="020F0502020204030204" pitchFamily="34" charset="0"/>
                <a:ea typeface="Times New Roman" panose="02020603050405020304" pitchFamily="18" charset="0"/>
              </a:rPr>
              <a:t>A Justiça Terapêutica é o programa judicial que compreende um conjunto de medidas voltadas para a possibilidade de se permitir que infratores envolvidos com drogas, possam entrar e permanecer em tratamento em substituição ao andamento de processo criminal ou à aplicação da pena privativa de liberdade, quando da prática de delitos que tenham a droga como fator predisponente, nos casos em que a lei permitir.</a:t>
            </a:r>
            <a:endParaRPr lang="pt-BR" sz="3200" dirty="0">
              <a:solidFill>
                <a:schemeClr val="tx1">
                  <a:lumMod val="95000"/>
                  <a:lumOff val="5000"/>
                </a:schemeClr>
              </a:solidFill>
              <a:effectLst/>
              <a:latin typeface="Times New Roman" panose="02020603050405020304" pitchFamily="18" charset="0"/>
              <a:ea typeface="Times New Roman" panose="02020603050405020304" pitchFamily="18" charset="0"/>
            </a:endParaRPr>
          </a:p>
        </p:txBody>
      </p:sp>
      <p:sp>
        <p:nvSpPr>
          <p:cNvPr id="4" name="Retângulo 3"/>
          <p:cNvSpPr/>
          <p:nvPr/>
        </p:nvSpPr>
        <p:spPr>
          <a:xfrm>
            <a:off x="270457" y="4663973"/>
            <a:ext cx="11384924" cy="1338828"/>
          </a:xfrm>
          <a:prstGeom prst="rect">
            <a:avLst/>
          </a:prstGeom>
          <a:ln>
            <a:solidFill>
              <a:srgbClr val="0070C0"/>
            </a:solidFill>
          </a:ln>
        </p:spPr>
        <p:txBody>
          <a:bodyPr wrap="square">
            <a:spAutoFit/>
          </a:bodyPr>
          <a:lstStyle/>
          <a:p>
            <a:pPr algn="just">
              <a:lnSpc>
                <a:spcPct val="150000"/>
              </a:lnSpc>
            </a:pPr>
            <a:r>
              <a:rPr lang="pt-BR" dirty="0" smtClean="0">
                <a:solidFill>
                  <a:schemeClr val="tx1">
                    <a:lumMod val="95000"/>
                    <a:lumOff val="5000"/>
                  </a:schemeClr>
                </a:solidFill>
                <a:latin typeface="Calibri" panose="020F0502020204030204" pitchFamily="34" charset="0"/>
                <a:ea typeface="Times New Roman" panose="02020603050405020304" pitchFamily="18" charset="0"/>
              </a:rPr>
              <a:t>A </a:t>
            </a:r>
            <a:r>
              <a:rPr lang="pt-BR" dirty="0" smtClean="0">
                <a:solidFill>
                  <a:schemeClr val="tx1">
                    <a:lumMod val="95000"/>
                    <a:lumOff val="5000"/>
                  </a:schemeClr>
                </a:solidFill>
                <a:effectLst/>
                <a:latin typeface="Calibri" panose="020F0502020204030204" pitchFamily="34" charset="0"/>
                <a:ea typeface="Times New Roman" panose="02020603050405020304" pitchFamily="18" charset="0"/>
              </a:rPr>
              <a:t>essência do programa é oferecer ao usuário ou dependente de drogas que cometeu uma infração, a oportunidade de receber intervenção educativa ou tratamento para o seu uso de drogas como alternativa para a instauração do correspondente processo criminal e eventual condenação.</a:t>
            </a:r>
            <a:endParaRPr lang="pt-BR" sz="3200" dirty="0">
              <a:solidFill>
                <a:schemeClr val="tx1">
                  <a:lumMod val="95000"/>
                  <a:lumOff val="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357576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Retângulo 1"/>
          <p:cNvSpPr/>
          <p:nvPr/>
        </p:nvSpPr>
        <p:spPr>
          <a:xfrm>
            <a:off x="334840" y="651525"/>
            <a:ext cx="11462197" cy="923330"/>
          </a:xfrm>
          <a:prstGeom prst="rect">
            <a:avLst/>
          </a:prstGeom>
        </p:spPr>
        <p:txBody>
          <a:bodyPr wrap="square">
            <a:spAutoFit/>
          </a:bodyPr>
          <a:lstStyle/>
          <a:p>
            <a:pPr algn="just">
              <a:lnSpc>
                <a:spcPct val="150000"/>
              </a:lnSpc>
            </a:pPr>
            <a:r>
              <a:rPr lang="pt-BR" dirty="0" smtClean="0">
                <a:solidFill>
                  <a:srgbClr val="3A382C"/>
                </a:solidFill>
                <a:effectLst/>
                <a:ea typeface="Times New Roman" panose="02020603050405020304" pitchFamily="18" charset="0"/>
              </a:rPr>
              <a:t>As vantagens do programa são inúmeras quando comparadas com as demais penas que compõem o ordenamento jurídico:</a:t>
            </a:r>
            <a:endParaRPr lang="pt-BR" sz="3200" dirty="0">
              <a:effectLst/>
              <a:ea typeface="Times New Roman" panose="02020603050405020304" pitchFamily="18" charset="0"/>
            </a:endParaRPr>
          </a:p>
        </p:txBody>
      </p:sp>
      <p:sp>
        <p:nvSpPr>
          <p:cNvPr id="3" name="Retângulo 2"/>
          <p:cNvSpPr/>
          <p:nvPr/>
        </p:nvSpPr>
        <p:spPr>
          <a:xfrm>
            <a:off x="334850" y="282193"/>
            <a:ext cx="11462197" cy="461665"/>
          </a:xfrm>
          <a:prstGeom prst="rect">
            <a:avLst/>
          </a:prstGeom>
          <a:solidFill>
            <a:schemeClr val="accent1">
              <a:lumMod val="50000"/>
            </a:schemeClr>
          </a:solidFill>
          <a:ln>
            <a:solidFill>
              <a:srgbClr val="0070C0"/>
            </a:solidFill>
          </a:ln>
        </p:spPr>
        <p:txBody>
          <a:bodyPr wrap="square">
            <a:spAutoFit/>
          </a:bodyPr>
          <a:lstStyle/>
          <a:p>
            <a:r>
              <a:rPr lang="pt-BR" sz="2400" b="1" dirty="0" smtClean="0">
                <a:solidFill>
                  <a:schemeClr val="tx1">
                    <a:lumMod val="95000"/>
                    <a:lumOff val="5000"/>
                  </a:schemeClr>
                </a:solidFill>
                <a:ea typeface="Times New Roman" panose="02020603050405020304" pitchFamily="18" charset="0"/>
              </a:rPr>
              <a:t>VANTAGENS DA JUSTIÇA TERAPÊUTICA</a:t>
            </a:r>
            <a:endParaRPr lang="pt-BR" sz="2400" b="1" dirty="0">
              <a:solidFill>
                <a:schemeClr val="tx1">
                  <a:lumMod val="95000"/>
                  <a:lumOff val="5000"/>
                </a:schemeClr>
              </a:solidFill>
              <a:effectLst/>
              <a:ea typeface="Times New Roman" panose="02020603050405020304" pitchFamily="18" charset="0"/>
            </a:endParaRPr>
          </a:p>
        </p:txBody>
      </p:sp>
      <p:sp>
        <p:nvSpPr>
          <p:cNvPr id="4" name="Retângulo 3"/>
          <p:cNvSpPr/>
          <p:nvPr/>
        </p:nvSpPr>
        <p:spPr>
          <a:xfrm>
            <a:off x="334838" y="3517353"/>
            <a:ext cx="11462197" cy="873381"/>
          </a:xfrm>
          <a:prstGeom prst="rect">
            <a:avLst/>
          </a:prstGeom>
          <a:ln>
            <a:solidFill>
              <a:srgbClr val="0070C0"/>
            </a:solidFill>
          </a:ln>
        </p:spPr>
        <p:txBody>
          <a:bodyPr wrap="square">
            <a:spAutoFit/>
          </a:bodyPr>
          <a:lstStyle/>
          <a:p>
            <a:pPr algn="just">
              <a:lnSpc>
                <a:spcPct val="150000"/>
              </a:lnSpc>
            </a:pPr>
            <a:r>
              <a:rPr lang="pt-BR" dirty="0" smtClean="0">
                <a:solidFill>
                  <a:schemeClr val="tx1">
                    <a:lumMod val="95000"/>
                    <a:lumOff val="5000"/>
                  </a:schemeClr>
                </a:solidFill>
                <a:effectLst/>
                <a:ea typeface="Times New Roman" panose="02020603050405020304" pitchFamily="18" charset="0"/>
              </a:rPr>
              <a:t>O encarceramento não recupera, não faz tratamento, não faz reinserção social, muito pelo contrario, o encarceramento promove a escola do crime.</a:t>
            </a:r>
            <a:endParaRPr lang="pt-BR" sz="3200" dirty="0">
              <a:solidFill>
                <a:schemeClr val="tx1">
                  <a:lumMod val="95000"/>
                  <a:lumOff val="5000"/>
                </a:schemeClr>
              </a:solidFill>
              <a:effectLst/>
              <a:ea typeface="Times New Roman" panose="02020603050405020304" pitchFamily="18" charset="0"/>
            </a:endParaRPr>
          </a:p>
        </p:txBody>
      </p:sp>
      <p:sp>
        <p:nvSpPr>
          <p:cNvPr id="5" name="Retângulo 4"/>
          <p:cNvSpPr/>
          <p:nvPr/>
        </p:nvSpPr>
        <p:spPr>
          <a:xfrm>
            <a:off x="334837" y="4564081"/>
            <a:ext cx="11462197" cy="880369"/>
          </a:xfrm>
          <a:prstGeom prst="rect">
            <a:avLst/>
          </a:prstGeom>
          <a:ln>
            <a:solidFill>
              <a:srgbClr val="0070C0"/>
            </a:solidFill>
          </a:ln>
        </p:spPr>
        <p:txBody>
          <a:bodyPr wrap="square">
            <a:spAutoFit/>
          </a:bodyPr>
          <a:lstStyle/>
          <a:p>
            <a:pPr algn="just">
              <a:lnSpc>
                <a:spcPct val="150000"/>
              </a:lnSpc>
            </a:pPr>
            <a:r>
              <a:rPr lang="pt-BR" dirty="0" smtClean="0">
                <a:solidFill>
                  <a:schemeClr val="tx1">
                    <a:lumMod val="95000"/>
                    <a:lumOff val="5000"/>
                  </a:schemeClr>
                </a:solidFill>
                <a:effectLst/>
                <a:ea typeface="Times New Roman" panose="02020603050405020304" pitchFamily="18" charset="0"/>
              </a:rPr>
              <a:t>Com a aplicação da Justiça Terapêutica, permite-se a solução do problema legal, ou seja, da infração cometida, bem como a do problema de saúde que envolve o uso de drogas.</a:t>
            </a:r>
            <a:endParaRPr lang="pt-BR" sz="3200" dirty="0">
              <a:solidFill>
                <a:schemeClr val="tx1">
                  <a:lumMod val="95000"/>
                  <a:lumOff val="5000"/>
                </a:schemeClr>
              </a:solidFill>
              <a:effectLst/>
              <a:ea typeface="Times New Roman" panose="02020603050405020304" pitchFamily="18" charset="0"/>
            </a:endParaRPr>
          </a:p>
        </p:txBody>
      </p:sp>
      <p:sp>
        <p:nvSpPr>
          <p:cNvPr id="6" name="Retângulo 5"/>
          <p:cNvSpPr/>
          <p:nvPr/>
        </p:nvSpPr>
        <p:spPr>
          <a:xfrm>
            <a:off x="334838" y="5709750"/>
            <a:ext cx="11462198" cy="880369"/>
          </a:xfrm>
          <a:prstGeom prst="rect">
            <a:avLst/>
          </a:prstGeom>
          <a:ln>
            <a:solidFill>
              <a:srgbClr val="0070C0"/>
            </a:solidFill>
          </a:ln>
        </p:spPr>
        <p:txBody>
          <a:bodyPr wrap="square">
            <a:spAutoFit/>
          </a:bodyPr>
          <a:lstStyle/>
          <a:p>
            <a:pPr algn="just">
              <a:lnSpc>
                <a:spcPct val="150000"/>
              </a:lnSpc>
            </a:pPr>
            <a:r>
              <a:rPr lang="pt-BR" dirty="0" smtClean="0">
                <a:solidFill>
                  <a:schemeClr val="tx1">
                    <a:lumMod val="95000"/>
                    <a:lumOff val="5000"/>
                  </a:schemeClr>
                </a:solidFill>
                <a:effectLst/>
                <a:ea typeface="Times New Roman" panose="02020603050405020304" pitchFamily="18" charset="0"/>
              </a:rPr>
              <a:t>A prisão evitada dá chances de oferecer ao infrator a possibilidade de receber atendimento profissional especializado, aumentando a probabilidade de se romper o binômio droga-crime.</a:t>
            </a:r>
            <a:endParaRPr lang="pt-BR" sz="3200" dirty="0">
              <a:solidFill>
                <a:schemeClr val="tx1">
                  <a:lumMod val="95000"/>
                  <a:lumOff val="5000"/>
                </a:schemeClr>
              </a:solidFill>
              <a:effectLst/>
              <a:ea typeface="Times New Roman" panose="02020603050405020304" pitchFamily="18" charset="0"/>
            </a:endParaRPr>
          </a:p>
        </p:txBody>
      </p:sp>
      <p:sp>
        <p:nvSpPr>
          <p:cNvPr id="7" name="Retângulo 6"/>
          <p:cNvSpPr/>
          <p:nvPr/>
        </p:nvSpPr>
        <p:spPr>
          <a:xfrm>
            <a:off x="334840" y="1490739"/>
            <a:ext cx="11462196" cy="1754326"/>
          </a:xfrm>
          <a:prstGeom prst="rect">
            <a:avLst/>
          </a:prstGeom>
          <a:solidFill>
            <a:schemeClr val="bg2">
              <a:lumMod val="75000"/>
            </a:schemeClr>
          </a:solidFill>
          <a:ln>
            <a:solidFill>
              <a:srgbClr val="0070C0"/>
            </a:solidFill>
          </a:ln>
        </p:spPr>
        <p:txBody>
          <a:bodyPr wrap="square">
            <a:spAutoFit/>
          </a:bodyPr>
          <a:lstStyle/>
          <a:p>
            <a:pPr marL="342900" indent="-342900">
              <a:buAutoNum type="alphaLcParenR"/>
            </a:pPr>
            <a:r>
              <a:rPr lang="pt-BR" b="1" dirty="0" smtClean="0">
                <a:solidFill>
                  <a:schemeClr val="tx1">
                    <a:lumMod val="95000"/>
                    <a:lumOff val="5000"/>
                  </a:schemeClr>
                </a:solidFill>
                <a:ea typeface="Times New Roman" panose="02020603050405020304" pitchFamily="18" charset="0"/>
              </a:rPr>
              <a:t>Efetivo remédio ao combate de atividade delitiva.</a:t>
            </a:r>
            <a:endParaRPr lang="pt-BR" b="1" dirty="0" smtClean="0">
              <a:solidFill>
                <a:schemeClr val="tx1">
                  <a:lumMod val="95000"/>
                  <a:lumOff val="5000"/>
                </a:schemeClr>
              </a:solidFill>
              <a:effectLst/>
              <a:ea typeface="Times New Roman" panose="02020603050405020304" pitchFamily="18" charset="0"/>
            </a:endParaRPr>
          </a:p>
          <a:p>
            <a:pPr marL="342900" indent="-342900">
              <a:buAutoNum type="alphaLcParenR"/>
            </a:pPr>
            <a:r>
              <a:rPr lang="pt-BR" b="1" dirty="0" smtClean="0">
                <a:solidFill>
                  <a:schemeClr val="tx1">
                    <a:lumMod val="95000"/>
                    <a:lumOff val="5000"/>
                  </a:schemeClr>
                </a:solidFill>
                <a:effectLst/>
                <a:ea typeface="Times New Roman" panose="02020603050405020304" pitchFamily="18" charset="0"/>
              </a:rPr>
              <a:t>Maior efetividade à incidência penal;</a:t>
            </a:r>
          </a:p>
          <a:p>
            <a:pPr marL="342900" indent="-342900">
              <a:buAutoNum type="alphaLcParenR"/>
            </a:pPr>
            <a:r>
              <a:rPr lang="pt-BR" b="1" dirty="0" smtClean="0">
                <a:solidFill>
                  <a:schemeClr val="tx1">
                    <a:lumMod val="95000"/>
                    <a:lumOff val="5000"/>
                  </a:schemeClr>
                </a:solidFill>
                <a:ea typeface="Times New Roman" panose="02020603050405020304" pitchFamily="18" charset="0"/>
              </a:rPr>
              <a:t>Garantia de uma melhor reeducação;</a:t>
            </a:r>
          </a:p>
          <a:p>
            <a:pPr marL="342900" indent="-342900">
              <a:buAutoNum type="alphaLcParenR"/>
            </a:pPr>
            <a:r>
              <a:rPr lang="pt-BR" b="1" dirty="0" smtClean="0">
                <a:solidFill>
                  <a:schemeClr val="tx1">
                    <a:lumMod val="95000"/>
                    <a:lumOff val="5000"/>
                  </a:schemeClr>
                </a:solidFill>
                <a:effectLst/>
                <a:ea typeface="Times New Roman" panose="02020603050405020304" pitchFamily="18" charset="0"/>
              </a:rPr>
              <a:t>Reintegração social do infrator;</a:t>
            </a:r>
          </a:p>
          <a:p>
            <a:pPr marL="342900" indent="-342900">
              <a:buAutoNum type="alphaLcParenR"/>
            </a:pPr>
            <a:r>
              <a:rPr lang="pt-BR" b="1" dirty="0" smtClean="0">
                <a:solidFill>
                  <a:schemeClr val="tx1">
                    <a:lumMod val="95000"/>
                    <a:lumOff val="5000"/>
                  </a:schemeClr>
                </a:solidFill>
                <a:ea typeface="Times New Roman" panose="02020603050405020304" pitchFamily="18" charset="0"/>
              </a:rPr>
              <a:t>Redução do custo para o Estado</a:t>
            </a:r>
          </a:p>
          <a:p>
            <a:pPr marL="342900" indent="-342900">
              <a:buAutoNum type="alphaLcParenR"/>
            </a:pPr>
            <a:r>
              <a:rPr lang="pt-BR" b="1" dirty="0" smtClean="0">
                <a:solidFill>
                  <a:schemeClr val="tx1">
                    <a:lumMod val="95000"/>
                    <a:lumOff val="5000"/>
                  </a:schemeClr>
                </a:solidFill>
                <a:effectLst/>
                <a:ea typeface="Times New Roman" panose="02020603050405020304" pitchFamily="18" charset="0"/>
              </a:rPr>
              <a:t>Reestruturação social pós-crime;</a:t>
            </a:r>
          </a:p>
        </p:txBody>
      </p:sp>
    </p:spTree>
    <p:extLst>
      <p:ext uri="{BB962C8B-B14F-4D97-AF65-F5344CB8AC3E}">
        <p14:creationId xmlns:p14="http://schemas.microsoft.com/office/powerpoint/2010/main" val="5021847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Retângulo 1"/>
          <p:cNvSpPr/>
          <p:nvPr/>
        </p:nvSpPr>
        <p:spPr>
          <a:xfrm>
            <a:off x="347730" y="164884"/>
            <a:ext cx="11539470" cy="1246495"/>
          </a:xfrm>
          <a:prstGeom prst="rect">
            <a:avLst/>
          </a:prstGeom>
          <a:solidFill>
            <a:schemeClr val="accent1">
              <a:lumMod val="50000"/>
            </a:schemeClr>
          </a:solidFill>
          <a:ln>
            <a:solidFill>
              <a:srgbClr val="0070C0"/>
            </a:solidFill>
          </a:ln>
        </p:spPr>
        <p:txBody>
          <a:bodyPr wrap="square">
            <a:spAutoFit/>
          </a:bodyPr>
          <a:lstStyle/>
          <a:p>
            <a:pPr algn="just">
              <a:lnSpc>
                <a:spcPct val="150000"/>
              </a:lnSpc>
              <a:spcAft>
                <a:spcPts val="800"/>
              </a:spcAft>
            </a:pPr>
            <a:r>
              <a:rPr lang="pt-BR" sz="3200" dirty="0" smtClean="0">
                <a:solidFill>
                  <a:schemeClr val="tx1">
                    <a:lumMod val="95000"/>
                    <a:lumOff val="5000"/>
                  </a:schemeClr>
                </a:solidFill>
                <a:effectLst/>
                <a:ea typeface="Calibri" panose="020F0502020204030204" pitchFamily="34" charset="0"/>
                <a:cs typeface="Times New Roman" panose="02020603050405020304" pitchFamily="18" charset="0"/>
              </a:rPr>
              <a:t>JUSTIÇA TERAPÊUTICA AJUDA RESGATAR VIDAS</a:t>
            </a:r>
            <a:r>
              <a:rPr lang="pt-BR" dirty="0" smtClean="0">
                <a:solidFill>
                  <a:schemeClr val="tx1">
                    <a:lumMod val="95000"/>
                    <a:lumOff val="5000"/>
                  </a:schemeClr>
                </a:solidFill>
                <a:effectLst/>
                <a:ea typeface="Calibri" panose="020F0502020204030204" pitchFamily="34" charset="0"/>
                <a:cs typeface="Times New Roman" panose="02020603050405020304" pitchFamily="18" charset="0"/>
              </a:rPr>
              <a:t> – Matéria veiculada pelo portal TJ/MT  (01.04.2013)</a:t>
            </a:r>
            <a:endParaRPr lang="pt-BR" dirty="0">
              <a:solidFill>
                <a:schemeClr val="tx1">
                  <a:lumMod val="95000"/>
                  <a:lumOff val="5000"/>
                </a:schemeClr>
              </a:solidFill>
              <a:effectLst/>
              <a:ea typeface="Calibri" panose="020F0502020204030204" pitchFamily="34" charset="0"/>
              <a:cs typeface="Times New Roman" panose="02020603050405020304" pitchFamily="18" charset="0"/>
            </a:endParaRPr>
          </a:p>
        </p:txBody>
      </p:sp>
      <p:sp>
        <p:nvSpPr>
          <p:cNvPr id="3" name="Retângulo 2"/>
          <p:cNvSpPr/>
          <p:nvPr/>
        </p:nvSpPr>
        <p:spPr>
          <a:xfrm>
            <a:off x="347730" y="1426506"/>
            <a:ext cx="5228822" cy="3139321"/>
          </a:xfrm>
          <a:prstGeom prst="rect">
            <a:avLst/>
          </a:prstGeom>
          <a:ln>
            <a:solidFill>
              <a:srgbClr val="0070C0"/>
            </a:solidFill>
          </a:ln>
        </p:spPr>
        <p:txBody>
          <a:bodyPr wrap="square">
            <a:spAutoFit/>
          </a:bodyPr>
          <a:lstStyle/>
          <a:p>
            <a:pPr algn="just">
              <a:lnSpc>
                <a:spcPct val="150000"/>
              </a:lnSpc>
              <a:spcAft>
                <a:spcPts val="800"/>
              </a:spcAft>
            </a:pPr>
            <a:r>
              <a:rPr lang="pt-BR" dirty="0" smtClean="0">
                <a:solidFill>
                  <a:schemeClr val="tx1">
                    <a:lumMod val="95000"/>
                    <a:lumOff val="5000"/>
                  </a:schemeClr>
                </a:solidFill>
                <a:effectLst/>
                <a:ea typeface="Calibri" panose="020F0502020204030204" pitchFamily="34" charset="0"/>
                <a:cs typeface="Times New Roman" panose="02020603050405020304" pitchFamily="18" charset="0"/>
              </a:rPr>
              <a:t>“Quando cheguei aqui minha vida estava destruída, destroçada, meu casamento de 32 anos estava ruindo, eu ia largar tudo e ir embora. Não tinha mais forças para tentar tirar meu menino do mundo das drogas. Aqui encontrei apoio para me tratar e ajudar meu filho. Sem a força do grupo não teria conseguido</a:t>
            </a:r>
            <a:r>
              <a:rPr lang="pt-BR" sz="2400" dirty="0" smtClean="0">
                <a:solidFill>
                  <a:schemeClr val="tx1">
                    <a:lumMod val="95000"/>
                    <a:lumOff val="5000"/>
                  </a:schemeClr>
                </a:solidFill>
                <a:effectLst/>
                <a:ea typeface="Calibri" panose="020F0502020204030204" pitchFamily="34" charset="0"/>
                <a:cs typeface="Times New Roman" panose="02020603050405020304" pitchFamily="18" charset="0"/>
              </a:rPr>
              <a:t>” </a:t>
            </a:r>
            <a:endParaRPr lang="pt-BR" sz="2400" dirty="0">
              <a:solidFill>
                <a:schemeClr val="tx1">
                  <a:lumMod val="95000"/>
                  <a:lumOff val="5000"/>
                </a:schemeClr>
              </a:solidFill>
              <a:effectLst/>
              <a:ea typeface="Calibri" panose="020F0502020204030204" pitchFamily="34" charset="0"/>
              <a:cs typeface="Times New Roman" panose="02020603050405020304" pitchFamily="18" charset="0"/>
            </a:endParaRPr>
          </a:p>
        </p:txBody>
      </p:sp>
      <p:sp>
        <p:nvSpPr>
          <p:cNvPr id="4" name="Retângulo 3"/>
          <p:cNvSpPr/>
          <p:nvPr/>
        </p:nvSpPr>
        <p:spPr>
          <a:xfrm>
            <a:off x="347730" y="4623914"/>
            <a:ext cx="5228822" cy="2169825"/>
          </a:xfrm>
          <a:prstGeom prst="rect">
            <a:avLst/>
          </a:prstGeom>
          <a:ln>
            <a:solidFill>
              <a:srgbClr val="0070C0"/>
            </a:solidFill>
          </a:ln>
        </p:spPr>
        <p:txBody>
          <a:bodyPr wrap="square">
            <a:spAutoFit/>
          </a:bodyPr>
          <a:lstStyle/>
          <a:p>
            <a:pPr algn="just">
              <a:lnSpc>
                <a:spcPct val="150000"/>
              </a:lnSpc>
              <a:spcAft>
                <a:spcPts val="800"/>
              </a:spcAft>
            </a:pPr>
            <a:r>
              <a:rPr lang="pt-BR" dirty="0" smtClean="0">
                <a:solidFill>
                  <a:schemeClr val="tx1">
                    <a:lumMod val="95000"/>
                    <a:lumOff val="5000"/>
                  </a:schemeClr>
                </a:solidFill>
                <a:effectLst/>
                <a:ea typeface="Calibri" panose="020F0502020204030204" pitchFamily="34" charset="0"/>
                <a:cs typeface="Times New Roman" panose="02020603050405020304" pitchFamily="18" charset="0"/>
              </a:rPr>
              <a:t>Este depoimento é da dona de casa Silvana Regina de Jesus que desde 2010 participa do grupo “Unidos no Amor”, do programa “Amor Exigente”, um movimento de voluntários criado com o objetivo de ajudar familiares de dependentes químicos.</a:t>
            </a:r>
            <a:endParaRPr lang="pt-BR" sz="2400" dirty="0">
              <a:solidFill>
                <a:schemeClr val="tx1">
                  <a:lumMod val="95000"/>
                  <a:lumOff val="5000"/>
                </a:schemeClr>
              </a:solidFill>
              <a:effectLst/>
              <a:ea typeface="Calibri" panose="020F0502020204030204" pitchFamily="34" charset="0"/>
              <a:cs typeface="Times New Roman" panose="02020603050405020304" pitchFamily="18" charset="0"/>
            </a:endParaRPr>
          </a:p>
        </p:txBody>
      </p:sp>
      <p:pic>
        <p:nvPicPr>
          <p:cNvPr id="5" name="Imagem 4" descr="http://www.tjmt.jus.br/intranet.arq/downloads/Imprensa/NoticiaImprensa/image/2013/04%20-%20Abril/01%20-%20MAES%202.jpg"/>
          <p:cNvPicPr/>
          <p:nvPr/>
        </p:nvPicPr>
        <p:blipFill>
          <a:blip r:embed="rId2">
            <a:extLst>
              <a:ext uri="{28A0092B-C50C-407E-A947-70E740481C1C}">
                <a14:useLocalDpi xmlns:a14="http://schemas.microsoft.com/office/drawing/2010/main" val="0"/>
              </a:ext>
            </a:extLst>
          </a:blip>
          <a:srcRect/>
          <a:stretch>
            <a:fillRect/>
          </a:stretch>
        </p:blipFill>
        <p:spPr bwMode="auto">
          <a:xfrm>
            <a:off x="6229332" y="2274111"/>
            <a:ext cx="5400040" cy="3434715"/>
          </a:xfrm>
          <a:prstGeom prst="rect">
            <a:avLst/>
          </a:prstGeom>
          <a:noFill/>
          <a:ln w="28575">
            <a:solidFill>
              <a:srgbClr val="0070C0"/>
            </a:solidFill>
          </a:ln>
        </p:spPr>
      </p:pic>
    </p:spTree>
    <p:extLst>
      <p:ext uri="{BB962C8B-B14F-4D97-AF65-F5344CB8AC3E}">
        <p14:creationId xmlns:p14="http://schemas.microsoft.com/office/powerpoint/2010/main" val="16219289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Retângulo 1"/>
          <p:cNvSpPr/>
          <p:nvPr/>
        </p:nvSpPr>
        <p:spPr>
          <a:xfrm>
            <a:off x="218940" y="470829"/>
            <a:ext cx="5743978" cy="1477328"/>
          </a:xfrm>
          <a:prstGeom prst="rect">
            <a:avLst/>
          </a:prstGeom>
          <a:ln>
            <a:solidFill>
              <a:srgbClr val="0070C0"/>
            </a:solidFill>
          </a:ln>
        </p:spPr>
        <p:txBody>
          <a:bodyPr wrap="square">
            <a:spAutoFit/>
          </a:bodyPr>
          <a:lstStyle/>
          <a:p>
            <a:pPr algn="just">
              <a:spcAft>
                <a:spcPts val="800"/>
              </a:spcAft>
            </a:pPr>
            <a:r>
              <a:rPr lang="pt-BR" dirty="0" smtClean="0">
                <a:solidFill>
                  <a:schemeClr val="tx1">
                    <a:lumMod val="95000"/>
                    <a:lumOff val="5000"/>
                  </a:schemeClr>
                </a:solidFill>
                <a:effectLst/>
                <a:ea typeface="Calibri" panose="020F0502020204030204" pitchFamily="34" charset="0"/>
                <a:cs typeface="Times New Roman" panose="02020603050405020304" pitchFamily="18" charset="0"/>
              </a:rPr>
              <a:t>Instalado há 4 anos na sede do Juizado Especial Criminal Unificado de Cuiabá (JECRIM), o grupo de apoio é frequentado principalmente por mães que buscam ajuda para tirar os filhos do mundo das drogas, mas que não sabem mais que direção seguir.</a:t>
            </a:r>
            <a:endParaRPr lang="pt-BR" sz="2400" dirty="0">
              <a:solidFill>
                <a:schemeClr val="tx1">
                  <a:lumMod val="95000"/>
                  <a:lumOff val="5000"/>
                </a:schemeClr>
              </a:solidFill>
              <a:effectLst/>
              <a:ea typeface="Calibri" panose="020F0502020204030204" pitchFamily="34" charset="0"/>
              <a:cs typeface="Times New Roman" panose="02020603050405020304" pitchFamily="18" charset="0"/>
            </a:endParaRPr>
          </a:p>
        </p:txBody>
      </p:sp>
      <p:sp>
        <p:nvSpPr>
          <p:cNvPr id="3" name="Retângulo 2"/>
          <p:cNvSpPr/>
          <p:nvPr/>
        </p:nvSpPr>
        <p:spPr>
          <a:xfrm>
            <a:off x="218940" y="2616813"/>
            <a:ext cx="5743978" cy="3139321"/>
          </a:xfrm>
          <a:prstGeom prst="rect">
            <a:avLst/>
          </a:prstGeom>
          <a:solidFill>
            <a:schemeClr val="bg2">
              <a:lumMod val="75000"/>
            </a:schemeClr>
          </a:solidFill>
          <a:ln>
            <a:solidFill>
              <a:srgbClr val="0070C0"/>
            </a:solidFill>
          </a:ln>
        </p:spPr>
        <p:txBody>
          <a:bodyPr wrap="square">
            <a:spAutoFit/>
          </a:bodyPr>
          <a:lstStyle/>
          <a:p>
            <a:pPr algn="just">
              <a:spcAft>
                <a:spcPts val="800"/>
              </a:spcAft>
            </a:pPr>
            <a:r>
              <a:rPr lang="pt-BR" dirty="0" smtClean="0">
                <a:solidFill>
                  <a:schemeClr val="tx1">
                    <a:lumMod val="95000"/>
                    <a:lumOff val="5000"/>
                  </a:schemeClr>
                </a:solidFill>
                <a:effectLst/>
                <a:ea typeface="Calibri" panose="020F0502020204030204" pitchFamily="34" charset="0"/>
                <a:cs typeface="Times New Roman" panose="02020603050405020304" pitchFamily="18" charset="0"/>
              </a:rPr>
              <a:t>Para a juíza do JECRIM, </a:t>
            </a:r>
            <a:r>
              <a:rPr lang="pt-BR" b="1" u="sng" dirty="0" smtClean="0">
                <a:solidFill>
                  <a:schemeClr val="tx1">
                    <a:lumMod val="95000"/>
                    <a:lumOff val="5000"/>
                  </a:schemeClr>
                </a:solidFill>
                <a:effectLst/>
                <a:ea typeface="Calibri" panose="020F0502020204030204" pitchFamily="34" charset="0"/>
                <a:cs typeface="Times New Roman" panose="02020603050405020304" pitchFamily="18" charset="0"/>
              </a:rPr>
              <a:t>Ana Cristina Silva Mendes</a:t>
            </a:r>
            <a:r>
              <a:rPr lang="pt-BR" dirty="0" smtClean="0">
                <a:solidFill>
                  <a:schemeClr val="tx1">
                    <a:lumMod val="95000"/>
                    <a:lumOff val="5000"/>
                  </a:schemeClr>
                </a:solidFill>
                <a:effectLst/>
                <a:ea typeface="Calibri" panose="020F0502020204030204" pitchFamily="34" charset="0"/>
                <a:cs typeface="Times New Roman" panose="02020603050405020304" pitchFamily="18" charset="0"/>
              </a:rPr>
              <a:t>, o trabalho realizado pelo programa Amor Exigente é fundamental dentro da ótica da justiça terapêutica. “Eu sou mãe e entendo a dimensão do sofrimento dessas mulheres que vêm procurar apoio. É bem mais fácil fugir do problema do que ficar e enfrentar tudo. Essas mães que aqui estão decidiram ficar, lutar e merecem aplausos”, destacou a magistrada, que aproveitou a oportunidade para elogiar o trabalho realizado pelo juiz titular do JECRIM, Mário Roberto </a:t>
            </a:r>
            <a:r>
              <a:rPr lang="pt-BR" dirty="0" err="1" smtClean="0">
                <a:solidFill>
                  <a:schemeClr val="tx1">
                    <a:lumMod val="95000"/>
                    <a:lumOff val="5000"/>
                  </a:schemeClr>
                </a:solidFill>
                <a:effectLst/>
                <a:ea typeface="Calibri" panose="020F0502020204030204" pitchFamily="34" charset="0"/>
                <a:cs typeface="Times New Roman" panose="02020603050405020304" pitchFamily="18" charset="0"/>
              </a:rPr>
              <a:t>Kono</a:t>
            </a:r>
            <a:r>
              <a:rPr lang="pt-BR" dirty="0" smtClean="0">
                <a:solidFill>
                  <a:schemeClr val="tx1">
                    <a:lumMod val="95000"/>
                    <a:lumOff val="5000"/>
                  </a:schemeClr>
                </a:solidFill>
                <a:effectLst/>
                <a:ea typeface="Calibri" panose="020F0502020204030204" pitchFamily="34" charset="0"/>
                <a:cs typeface="Times New Roman" panose="02020603050405020304" pitchFamily="18" charset="0"/>
              </a:rPr>
              <a:t> de Oliveira, que atuou fortemente na implantação do grupo nas dependências do juizado. </a:t>
            </a:r>
            <a:endParaRPr lang="pt-BR" sz="2400" dirty="0">
              <a:solidFill>
                <a:schemeClr val="tx1">
                  <a:lumMod val="95000"/>
                  <a:lumOff val="5000"/>
                </a:schemeClr>
              </a:solidFill>
              <a:effectLst/>
              <a:ea typeface="Calibri" panose="020F0502020204030204" pitchFamily="34" charset="0"/>
              <a:cs typeface="Times New Roman" panose="02020603050405020304" pitchFamily="18" charset="0"/>
            </a:endParaRP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0595" y="241854"/>
            <a:ext cx="4997102" cy="6381482"/>
          </a:xfrm>
          <a:prstGeom prst="rect">
            <a:avLst/>
          </a:prstGeom>
          <a:ln w="28575">
            <a:solidFill>
              <a:srgbClr val="0070C0"/>
            </a:solidFill>
          </a:ln>
        </p:spPr>
      </p:pic>
    </p:spTree>
    <p:extLst>
      <p:ext uri="{BB962C8B-B14F-4D97-AF65-F5344CB8AC3E}">
        <p14:creationId xmlns:p14="http://schemas.microsoft.com/office/powerpoint/2010/main" val="29864075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Retângulo 1"/>
          <p:cNvSpPr/>
          <p:nvPr/>
        </p:nvSpPr>
        <p:spPr>
          <a:xfrm>
            <a:off x="399244" y="1263589"/>
            <a:ext cx="11294771" cy="2169825"/>
          </a:xfrm>
          <a:prstGeom prst="rect">
            <a:avLst/>
          </a:prstGeom>
          <a:solidFill>
            <a:schemeClr val="bg2">
              <a:lumMod val="75000"/>
            </a:schemeClr>
          </a:solidFill>
          <a:ln>
            <a:solidFill>
              <a:srgbClr val="0070C0"/>
            </a:solidFill>
          </a:ln>
        </p:spPr>
        <p:txBody>
          <a:bodyPr wrap="square">
            <a:spAutoFit/>
          </a:bodyPr>
          <a:lstStyle/>
          <a:p>
            <a:pPr algn="just">
              <a:lnSpc>
                <a:spcPct val="150000"/>
              </a:lnSpc>
              <a:spcAft>
                <a:spcPts val="0"/>
              </a:spcAft>
            </a:pPr>
            <a:r>
              <a:rPr lang="pt-BR" dirty="0" smtClean="0">
                <a:solidFill>
                  <a:srgbClr val="000000"/>
                </a:solidFill>
                <a:effectLst/>
                <a:ea typeface="Times New Roman" panose="02020603050405020304" pitchFamily="18" charset="0"/>
                <a:cs typeface="Times New Roman" panose="02020603050405020304" pitchFamily="18" charset="0"/>
              </a:rPr>
              <a:t>Antes da instalação do Amor Exigente, os familiares de dependentes químicos que chegavam ao JECRIM não contavam com esse tipo de apoio. “Em razão do sofrimento dos familiares, principalmente das mães que chegavam aqui e não sabiam o que fazer para ajudar seus filhos, o juiz Mário Roberto </a:t>
            </a:r>
            <a:r>
              <a:rPr lang="pt-BR" dirty="0" err="1" smtClean="0">
                <a:solidFill>
                  <a:srgbClr val="000000"/>
                </a:solidFill>
                <a:effectLst/>
                <a:ea typeface="Times New Roman" panose="02020603050405020304" pitchFamily="18" charset="0"/>
                <a:cs typeface="Times New Roman" panose="02020603050405020304" pitchFamily="18" charset="0"/>
              </a:rPr>
              <a:t>Kono</a:t>
            </a:r>
            <a:r>
              <a:rPr lang="pt-BR" dirty="0" smtClean="0">
                <a:solidFill>
                  <a:srgbClr val="000000"/>
                </a:solidFill>
                <a:effectLst/>
                <a:ea typeface="Times New Roman" panose="02020603050405020304" pitchFamily="18" charset="0"/>
                <a:cs typeface="Times New Roman" panose="02020603050405020304" pitchFamily="18" charset="0"/>
              </a:rPr>
              <a:t> decidiu implantar o Amor Exigente, para que essas pessoas tivessem um local para buscar força e apoio”, explica Mercedes Céspedes Ramos, voluntária do grupo desde a implantação.</a:t>
            </a:r>
            <a:endParaRPr lang="pt-BR" sz="2400" dirty="0">
              <a:effectLst/>
              <a:ea typeface="Calibri" panose="020F0502020204030204" pitchFamily="34" charset="0"/>
              <a:cs typeface="Times New Roman" panose="02020603050405020304" pitchFamily="18" charset="0"/>
            </a:endParaRPr>
          </a:p>
        </p:txBody>
      </p:sp>
      <p:sp>
        <p:nvSpPr>
          <p:cNvPr id="3" name="Retângulo 2"/>
          <p:cNvSpPr/>
          <p:nvPr/>
        </p:nvSpPr>
        <p:spPr>
          <a:xfrm>
            <a:off x="399244" y="298269"/>
            <a:ext cx="11178862" cy="981423"/>
          </a:xfrm>
          <a:prstGeom prst="rect">
            <a:avLst/>
          </a:prstGeom>
        </p:spPr>
        <p:txBody>
          <a:bodyPr wrap="square">
            <a:spAutoFit/>
          </a:bodyPr>
          <a:lstStyle/>
          <a:p>
            <a:pPr algn="just">
              <a:lnSpc>
                <a:spcPct val="107000"/>
              </a:lnSpc>
              <a:spcAft>
                <a:spcPts val="0"/>
              </a:spcAft>
            </a:pPr>
            <a:r>
              <a:rPr lang="pt-BR" dirty="0">
                <a:ea typeface="Calibri" panose="020F0502020204030204" pitchFamily="34" charset="0"/>
                <a:cs typeface="Times New Roman" panose="02020603050405020304" pitchFamily="18" charset="0"/>
              </a:rPr>
              <a:t>O</a:t>
            </a:r>
            <a:r>
              <a:rPr lang="pt-BR" dirty="0" smtClean="0">
                <a:effectLst/>
                <a:ea typeface="Calibri" panose="020F0502020204030204" pitchFamily="34" charset="0"/>
                <a:cs typeface="Times New Roman" panose="02020603050405020304" pitchFamily="18" charset="0"/>
              </a:rPr>
              <a:t> programa que se refe</a:t>
            </a:r>
            <a:r>
              <a:rPr lang="pt-BR" dirty="0" smtClean="0">
                <a:ea typeface="Calibri" panose="020F0502020204030204" pitchFamily="34" charset="0"/>
                <a:cs typeface="Times New Roman" panose="02020603050405020304" pitchFamily="18" charset="0"/>
              </a:rPr>
              <a:t>re a reportagem é um dos tipos de Justiça Terapêutica desenvolvida pelo Poder público do Estado de Mato Grosso, podendo ainda citar o grupo de apoio ao combate ao alcoolismo (AA</a:t>
            </a:r>
            <a:r>
              <a:rPr lang="pt-BR" dirty="0" smtClean="0">
                <a:ea typeface="Calibri" panose="020F0502020204030204" pitchFamily="34" charset="0"/>
                <a:cs typeface="Times New Roman" panose="02020603050405020304" pitchFamily="18" charset="0"/>
              </a:rPr>
              <a:t>), o Narcóticos Anônimos e Chácara Painel .</a:t>
            </a:r>
            <a:endParaRPr lang="pt-BR" dirty="0">
              <a:effectLst/>
              <a:ea typeface="Calibri" panose="020F0502020204030204" pitchFamily="34" charset="0"/>
              <a:cs typeface="Times New Roman" panose="02020603050405020304" pitchFamily="18" charset="0"/>
            </a:endParaRPr>
          </a:p>
        </p:txBody>
      </p:sp>
      <p:sp>
        <p:nvSpPr>
          <p:cNvPr id="4" name="Retângulo 3"/>
          <p:cNvSpPr/>
          <p:nvPr/>
        </p:nvSpPr>
        <p:spPr>
          <a:xfrm>
            <a:off x="399244" y="3670714"/>
            <a:ext cx="11294771" cy="1711366"/>
          </a:xfrm>
          <a:prstGeom prst="rect">
            <a:avLst/>
          </a:prstGeom>
          <a:solidFill>
            <a:schemeClr val="bg2">
              <a:lumMod val="75000"/>
            </a:schemeClr>
          </a:solidFill>
          <a:ln>
            <a:solidFill>
              <a:srgbClr val="0070C0"/>
            </a:solidFill>
          </a:ln>
        </p:spPr>
        <p:txBody>
          <a:bodyPr wrap="square">
            <a:spAutoFit/>
          </a:bodyPr>
          <a:lstStyle/>
          <a:p>
            <a:pPr algn="just">
              <a:lnSpc>
                <a:spcPct val="150000"/>
              </a:lnSpc>
              <a:spcAft>
                <a:spcPts val="0"/>
              </a:spcAft>
            </a:pPr>
            <a:r>
              <a:rPr lang="pt-BR" dirty="0" smtClean="0">
                <a:solidFill>
                  <a:srgbClr val="000000"/>
                </a:solidFill>
                <a:effectLst/>
                <a:ea typeface="Times New Roman" panose="02020603050405020304" pitchFamily="18" charset="0"/>
                <a:cs typeface="Times New Roman" panose="02020603050405020304" pitchFamily="18" charset="0"/>
              </a:rPr>
              <a:t>Ela explica que o grupo foi criado primeiramente para dar apoio a familiares que convivem com dependentes de álcool ou drogas, mas que esse leque de apoio expandiu. “Hoje o trabalho é bem mais amplo, passou para o âmbito da qualidade de vida, apesar da demanda maior ainda ser de pessoas que têm na família alguém com dependência química”, diz Mercedes.</a:t>
            </a:r>
            <a:endParaRPr lang="pt-BR" sz="2400" dirty="0">
              <a:effectLst/>
              <a:ea typeface="Calibri" panose="020F0502020204030204" pitchFamily="34" charset="0"/>
              <a:cs typeface="Times New Roman" panose="02020603050405020304" pitchFamily="18" charset="0"/>
            </a:endParaRPr>
          </a:p>
        </p:txBody>
      </p:sp>
      <p:sp>
        <p:nvSpPr>
          <p:cNvPr id="5" name="Retângulo 4"/>
          <p:cNvSpPr/>
          <p:nvPr/>
        </p:nvSpPr>
        <p:spPr>
          <a:xfrm>
            <a:off x="360604" y="5797578"/>
            <a:ext cx="11294771" cy="464871"/>
          </a:xfrm>
          <a:prstGeom prst="rect">
            <a:avLst/>
          </a:prstGeom>
          <a:ln w="28575">
            <a:solidFill>
              <a:srgbClr val="0070C0"/>
            </a:solidFill>
          </a:ln>
        </p:spPr>
        <p:txBody>
          <a:bodyPr wrap="square">
            <a:spAutoFit/>
          </a:bodyPr>
          <a:lstStyle/>
          <a:p>
            <a:pPr algn="just">
              <a:lnSpc>
                <a:spcPct val="150000"/>
              </a:lnSpc>
              <a:spcAft>
                <a:spcPts val="800"/>
              </a:spcAft>
            </a:pPr>
            <a:r>
              <a:rPr lang="pt-BR" b="1" dirty="0" smtClean="0">
                <a:solidFill>
                  <a:srgbClr val="000000"/>
                </a:solidFill>
                <a:effectLst/>
                <a:ea typeface="Calibri" panose="020F0502020204030204" pitchFamily="34" charset="0"/>
                <a:cs typeface="Times New Roman" panose="02020603050405020304" pitchFamily="18" charset="0"/>
              </a:rPr>
              <a:t>Os encontros acontecem todas às quartas-feiras, das 15h às 17h, no prédio do JECRIM</a:t>
            </a:r>
            <a:r>
              <a:rPr lang="pt-BR" b="1" dirty="0">
                <a:solidFill>
                  <a:srgbClr val="000000"/>
                </a:solidFill>
                <a:ea typeface="Calibri" panose="020F0502020204030204" pitchFamily="34" charset="0"/>
                <a:cs typeface="Times New Roman" panose="02020603050405020304" pitchFamily="18" charset="0"/>
              </a:rPr>
              <a:t>.</a:t>
            </a:r>
            <a:endParaRPr lang="pt-BR" sz="2400"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17397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Retângulo 1"/>
          <p:cNvSpPr/>
          <p:nvPr/>
        </p:nvSpPr>
        <p:spPr>
          <a:xfrm>
            <a:off x="373487" y="427030"/>
            <a:ext cx="11333409" cy="1200329"/>
          </a:xfrm>
          <a:prstGeom prst="rect">
            <a:avLst/>
          </a:prstGeom>
          <a:ln>
            <a:solidFill>
              <a:srgbClr val="0070C0"/>
            </a:solidFill>
          </a:ln>
        </p:spPr>
        <p:txBody>
          <a:bodyPr wrap="square">
            <a:spAutoFit/>
          </a:bodyPr>
          <a:lstStyle/>
          <a:p>
            <a:r>
              <a:rPr lang="pt-BR" dirty="0" smtClean="0">
                <a:solidFill>
                  <a:schemeClr val="tx1">
                    <a:lumMod val="95000"/>
                    <a:lumOff val="5000"/>
                  </a:schemeClr>
                </a:solidFill>
                <a:effectLst/>
                <a:ea typeface="Times New Roman" panose="02020603050405020304" pitchFamily="18" charset="0"/>
              </a:rPr>
              <a:t>Um dos marcos deste trabalho são as audiências coletivas que são realizadas mensalmente na sede do Juizado Especial Criminal, que tem como escopo aplicar a Justiç</a:t>
            </a:r>
            <a:r>
              <a:rPr lang="pt-BR" dirty="0" smtClean="0">
                <a:solidFill>
                  <a:schemeClr val="tx1">
                    <a:lumMod val="95000"/>
                    <a:lumOff val="5000"/>
                  </a:schemeClr>
                </a:solidFill>
                <a:ea typeface="Times New Roman" panose="02020603050405020304" pitchFamily="18" charset="0"/>
              </a:rPr>
              <a:t>a Terapêutica aos infratores</a:t>
            </a:r>
            <a:r>
              <a:rPr lang="pt-BR" dirty="0">
                <a:solidFill>
                  <a:schemeClr val="tx1">
                    <a:lumMod val="95000"/>
                    <a:lumOff val="5000"/>
                  </a:schemeClr>
                </a:solidFill>
                <a:ea typeface="Times New Roman" panose="02020603050405020304" pitchFamily="18" charset="0"/>
              </a:rPr>
              <a:t> </a:t>
            </a:r>
            <a:r>
              <a:rPr lang="pt-BR" dirty="0" smtClean="0">
                <a:solidFill>
                  <a:schemeClr val="tx1">
                    <a:lumMod val="95000"/>
                    <a:lumOff val="5000"/>
                  </a:schemeClr>
                </a:solidFill>
                <a:ea typeface="Times New Roman" panose="02020603050405020304" pitchFamily="18" charset="0"/>
              </a:rPr>
              <a:t>buscando prestar o auxilio a saúde por intermédio de tratamento psicológico, </a:t>
            </a:r>
            <a:r>
              <a:rPr lang="pt-BR" dirty="0" smtClean="0">
                <a:solidFill>
                  <a:schemeClr val="tx1">
                    <a:lumMod val="95000"/>
                    <a:lumOff val="5000"/>
                  </a:schemeClr>
                </a:solidFill>
                <a:ea typeface="Times New Roman" panose="02020603050405020304" pitchFamily="18" charset="0"/>
              </a:rPr>
              <a:t>ambulatorial e internação, </a:t>
            </a:r>
            <a:r>
              <a:rPr lang="pt-BR" dirty="0" smtClean="0">
                <a:solidFill>
                  <a:schemeClr val="tx1">
                    <a:lumMod val="95000"/>
                    <a:lumOff val="5000"/>
                  </a:schemeClr>
                </a:solidFill>
                <a:ea typeface="Times New Roman" panose="02020603050405020304" pitchFamily="18" charset="0"/>
              </a:rPr>
              <a:t>com fito de que no futuro esses </a:t>
            </a:r>
            <a:r>
              <a:rPr lang="pt-BR" dirty="0" smtClean="0">
                <a:solidFill>
                  <a:schemeClr val="tx1">
                    <a:lumMod val="95000"/>
                    <a:lumOff val="5000"/>
                  </a:schemeClr>
                </a:solidFill>
                <a:ea typeface="Times New Roman" panose="02020603050405020304" pitchFamily="18" charset="0"/>
              </a:rPr>
              <a:t>indivíduos possam deixar o vício  das drogas e bebidas alcoólicas, para que num futuro próximo possam ser reinseridos  na sociedade.</a:t>
            </a:r>
            <a:endParaRPr lang="pt-BR" dirty="0">
              <a:solidFill>
                <a:schemeClr val="tx1">
                  <a:lumMod val="95000"/>
                  <a:lumOff val="5000"/>
                </a:schemeClr>
              </a:solidFill>
              <a:ea typeface="Times New Roman" panose="02020603050405020304" pitchFamily="18" charset="0"/>
            </a:endParaRPr>
          </a:p>
        </p:txBody>
      </p:sp>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487" y="2276794"/>
            <a:ext cx="6162542" cy="4108361"/>
          </a:xfrm>
          <a:prstGeom prst="rect">
            <a:avLst/>
          </a:prstGeom>
          <a:ln w="28575">
            <a:solidFill>
              <a:srgbClr val="0070C0"/>
            </a:solidFill>
          </a:ln>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7296" y="1931831"/>
            <a:ext cx="4579600" cy="4798289"/>
          </a:xfrm>
          <a:prstGeom prst="rect">
            <a:avLst/>
          </a:prstGeom>
          <a:ln w="28575">
            <a:solidFill>
              <a:srgbClr val="0070C0"/>
            </a:solidFill>
          </a:ln>
        </p:spPr>
      </p:pic>
    </p:spTree>
    <p:extLst>
      <p:ext uri="{BB962C8B-B14F-4D97-AF65-F5344CB8AC3E}">
        <p14:creationId xmlns:p14="http://schemas.microsoft.com/office/powerpoint/2010/main" val="6631654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074" y="184239"/>
            <a:ext cx="5113450" cy="3408966"/>
          </a:xfrm>
          <a:prstGeom prst="rect">
            <a:avLst/>
          </a:prstGeom>
          <a:ln w="28575">
            <a:solidFill>
              <a:srgbClr val="0070C0"/>
            </a:solidFill>
          </a:ln>
        </p:spPr>
      </p:pic>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9569" y="479739"/>
            <a:ext cx="5514031" cy="5251359"/>
          </a:xfrm>
          <a:prstGeom prst="rect">
            <a:avLst/>
          </a:prstGeom>
          <a:ln w="28575">
            <a:solidFill>
              <a:srgbClr val="0070C0"/>
            </a:solidFill>
          </a:ln>
        </p:spPr>
      </p:pic>
      <p:pic>
        <p:nvPicPr>
          <p:cNvPr id="5" name="Image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9398" y="3838449"/>
            <a:ext cx="4313064" cy="2819928"/>
          </a:xfrm>
          <a:prstGeom prst="rect">
            <a:avLst/>
          </a:prstGeom>
          <a:ln w="28575">
            <a:solidFill>
              <a:srgbClr val="0070C0"/>
            </a:solidFill>
          </a:ln>
        </p:spPr>
      </p:pic>
    </p:spTree>
    <p:extLst>
      <p:ext uri="{BB962C8B-B14F-4D97-AF65-F5344CB8AC3E}">
        <p14:creationId xmlns:p14="http://schemas.microsoft.com/office/powerpoint/2010/main" val="1153291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Retângulo 3"/>
          <p:cNvSpPr/>
          <p:nvPr/>
        </p:nvSpPr>
        <p:spPr>
          <a:xfrm>
            <a:off x="643944" y="3244334"/>
            <a:ext cx="10921284" cy="923330"/>
          </a:xfrm>
          <a:prstGeom prst="rect">
            <a:avLst/>
          </a:prstGeom>
          <a:solidFill>
            <a:schemeClr val="accent1">
              <a:lumMod val="50000"/>
            </a:schemeClr>
          </a:solidFill>
          <a:ln w="38100">
            <a:solidFill>
              <a:srgbClr val="0070C0"/>
            </a:solidFill>
          </a:ln>
        </p:spPr>
        <p:txBody>
          <a:bodyPr wrap="square">
            <a:spAutoFit/>
          </a:bodyPr>
          <a:lstStyle/>
          <a:p>
            <a:pPr algn="ctr"/>
            <a:r>
              <a:rPr lang="pt-BR" sz="5400" dirty="0" smtClean="0">
                <a:latin typeface="Calibri" panose="020F0502020204030204" pitchFamily="34" charset="0"/>
              </a:rPr>
              <a:t>PALESTRA: JUSTIÇA TERAPÊUTICA</a:t>
            </a:r>
            <a:endParaRPr lang="pt-BR" sz="5400" dirty="0"/>
          </a:p>
        </p:txBody>
      </p:sp>
    </p:spTree>
    <p:extLst>
      <p:ext uri="{BB962C8B-B14F-4D97-AF65-F5344CB8AC3E}">
        <p14:creationId xmlns:p14="http://schemas.microsoft.com/office/powerpoint/2010/main" val="30015271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6" name="Picture 2" descr="C:\Users\12083\AppData\Local\Temp\Rar$DIa0.832\Imagem 0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639" y="1954924"/>
            <a:ext cx="4145015" cy="4067503"/>
          </a:xfrm>
          <a:prstGeom prst="rect">
            <a:avLst/>
          </a:prstGeom>
          <a:noFill/>
          <a:ln w="28575">
            <a:solidFill>
              <a:srgbClr val="0070C0"/>
            </a:solidFill>
          </a:ln>
          <a:extLst>
            <a:ext uri="{909E8E84-426E-40DD-AFC4-6F175D3DCCD1}">
              <a14:hiddenFill xmlns:a14="http://schemas.microsoft.com/office/drawing/2010/main">
                <a:solidFill>
                  <a:srgbClr val="FFFFFF"/>
                </a:solidFill>
              </a14:hiddenFill>
            </a:ext>
          </a:extLst>
        </p:spPr>
      </p:pic>
      <p:pic>
        <p:nvPicPr>
          <p:cNvPr id="1027" name="Picture 3" descr="C:\Users\12083\AppData\Local\Temp\Rar$DIa0.157\Imagem 0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8015" y="357351"/>
            <a:ext cx="5269998" cy="5556813"/>
          </a:xfrm>
          <a:prstGeom prst="rect">
            <a:avLst/>
          </a:prstGeom>
          <a:noFill/>
          <a:ln w="28575">
            <a:solidFill>
              <a:srgbClr val="0070C0"/>
            </a:solidFill>
          </a:ln>
          <a:extLst>
            <a:ext uri="{909E8E84-426E-40DD-AFC4-6F175D3DCCD1}">
              <a14:hiddenFill xmlns:a14="http://schemas.microsoft.com/office/drawing/2010/main">
                <a:solidFill>
                  <a:srgbClr val="FFFFFF"/>
                </a:solidFill>
              </a14:hiddenFill>
            </a:ext>
          </a:extLst>
        </p:spPr>
      </p:pic>
      <p:sp>
        <p:nvSpPr>
          <p:cNvPr id="5" name="Retângulo 4"/>
          <p:cNvSpPr/>
          <p:nvPr/>
        </p:nvSpPr>
        <p:spPr>
          <a:xfrm>
            <a:off x="399245" y="298269"/>
            <a:ext cx="4330410" cy="671915"/>
          </a:xfrm>
          <a:prstGeom prst="rect">
            <a:avLst/>
          </a:prstGeom>
          <a:solidFill>
            <a:schemeClr val="accent1">
              <a:lumMod val="50000"/>
            </a:schemeClr>
          </a:solidFill>
        </p:spPr>
        <p:txBody>
          <a:bodyPr wrap="square">
            <a:spAutoFit/>
          </a:bodyPr>
          <a:lstStyle/>
          <a:p>
            <a:pPr algn="ctr">
              <a:lnSpc>
                <a:spcPct val="107000"/>
              </a:lnSpc>
              <a:spcAft>
                <a:spcPts val="0"/>
              </a:spcAft>
            </a:pPr>
            <a:r>
              <a:rPr lang="pt-BR" b="1" dirty="0" smtClean="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AUDIÊNCIAS COLETIVAS</a:t>
            </a:r>
          </a:p>
          <a:p>
            <a:pPr algn="ctr">
              <a:lnSpc>
                <a:spcPct val="107000"/>
              </a:lnSpc>
              <a:spcAft>
                <a:spcPts val="0"/>
              </a:spcAft>
            </a:pPr>
            <a:r>
              <a:rPr lang="pt-BR" b="1" dirty="0" smtClean="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GALERIA </a:t>
            </a:r>
            <a:r>
              <a:rPr lang="pt-BR"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DE </a:t>
            </a:r>
            <a:r>
              <a:rPr lang="pt-BR" b="1" dirty="0" smtClean="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FOTOS</a:t>
            </a:r>
            <a:endParaRPr lang="pt-BR"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8040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050" name="Picture 2" descr="C:\Users\12083\AppData\Local\Temp\Rar$DIa0.925\Imagem 08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334" y="956442"/>
            <a:ext cx="4666593" cy="3111062"/>
          </a:xfrm>
          <a:prstGeom prst="rect">
            <a:avLst/>
          </a:prstGeom>
          <a:noFill/>
          <a:ln w="28575">
            <a:solidFill>
              <a:srgbClr val="0070C0"/>
            </a:solidFill>
          </a:ln>
          <a:extLst>
            <a:ext uri="{909E8E84-426E-40DD-AFC4-6F175D3DCCD1}">
              <a14:hiddenFill xmlns:a14="http://schemas.microsoft.com/office/drawing/2010/main">
                <a:solidFill>
                  <a:srgbClr val="FFFFFF"/>
                </a:solidFill>
              </a14:hiddenFill>
            </a:ext>
          </a:extLst>
        </p:spPr>
      </p:pic>
      <p:pic>
        <p:nvPicPr>
          <p:cNvPr id="2051" name="Picture 3" descr="C:\Users\12083\AppData\Local\Temp\Rar$DIa0.823\Imagem 09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2523" y="641131"/>
            <a:ext cx="6038995" cy="5312615"/>
          </a:xfrm>
          <a:prstGeom prst="rect">
            <a:avLst/>
          </a:prstGeom>
          <a:noFill/>
          <a:ln w="28575">
            <a:solidFill>
              <a:srgbClr val="0070C0"/>
            </a:solidFill>
          </a:ln>
          <a:extLst>
            <a:ext uri="{909E8E84-426E-40DD-AFC4-6F175D3DCCD1}">
              <a14:hiddenFill xmlns:a14="http://schemas.microsoft.com/office/drawing/2010/main">
                <a:solidFill>
                  <a:srgbClr val="FFFFFF"/>
                </a:solidFill>
              </a14:hiddenFill>
            </a:ext>
          </a:extLst>
        </p:spPr>
      </p:pic>
      <p:sp>
        <p:nvSpPr>
          <p:cNvPr id="4" name="Retângulo 3"/>
          <p:cNvSpPr/>
          <p:nvPr/>
        </p:nvSpPr>
        <p:spPr>
          <a:xfrm>
            <a:off x="577921" y="5745859"/>
            <a:ext cx="3563155" cy="375552"/>
          </a:xfrm>
          <a:prstGeom prst="rect">
            <a:avLst/>
          </a:prstGeom>
          <a:solidFill>
            <a:schemeClr val="bg2">
              <a:lumMod val="75000"/>
            </a:schemeClr>
          </a:solidFill>
        </p:spPr>
        <p:txBody>
          <a:bodyPr wrap="square">
            <a:spAutoFit/>
          </a:bodyPr>
          <a:lstStyle/>
          <a:p>
            <a:pPr algn="ctr">
              <a:lnSpc>
                <a:spcPct val="107000"/>
              </a:lnSpc>
              <a:spcAft>
                <a:spcPts val="0"/>
              </a:spcAft>
            </a:pPr>
            <a:r>
              <a:rPr lang="pt-BR" b="1" dirty="0" smtClean="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FIM.</a:t>
            </a:r>
            <a:endParaRPr lang="pt-BR"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9294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a:xfrm>
            <a:off x="463640" y="365126"/>
            <a:ext cx="11256136" cy="703820"/>
          </a:xfrm>
          <a:solidFill>
            <a:schemeClr val="accent1">
              <a:lumMod val="50000"/>
            </a:schemeClr>
          </a:solidFill>
          <a:ln w="38100">
            <a:solidFill>
              <a:srgbClr val="0070C0"/>
            </a:solidFill>
          </a:ln>
        </p:spPr>
        <p:txBody>
          <a:bodyPr>
            <a:normAutofit/>
          </a:bodyPr>
          <a:lstStyle/>
          <a:p>
            <a:pPr algn="ctr"/>
            <a:r>
              <a:rPr lang="pt-BR" sz="4000" b="1" dirty="0" smtClean="0">
                <a:latin typeface="+mn-lt"/>
              </a:rPr>
              <a:t>NOÇÕES GERAIS</a:t>
            </a:r>
            <a:endParaRPr lang="pt-BR" sz="4000" b="1" dirty="0">
              <a:latin typeface="+mn-lt"/>
            </a:endParaRPr>
          </a:p>
        </p:txBody>
      </p:sp>
      <p:sp>
        <p:nvSpPr>
          <p:cNvPr id="5" name="Espaço Reservado para Conteúdo 4"/>
          <p:cNvSpPr>
            <a:spLocks noGrp="1"/>
          </p:cNvSpPr>
          <p:nvPr>
            <p:ph idx="1"/>
          </p:nvPr>
        </p:nvSpPr>
        <p:spPr>
          <a:xfrm>
            <a:off x="463640" y="1542290"/>
            <a:ext cx="11256136" cy="428177"/>
          </a:xfrm>
        </p:spPr>
        <p:txBody>
          <a:bodyPr/>
          <a:lstStyle/>
          <a:p>
            <a:pPr marL="0" indent="0" algn="just">
              <a:buNone/>
            </a:pPr>
            <a:r>
              <a:rPr lang="pt-BR" sz="1800" dirty="0"/>
              <a:t>A prática criminosa é um vício que devasta a sociedade e um dos problemas mais graves da atualidade</a:t>
            </a:r>
            <a:r>
              <a:rPr lang="pt-BR" sz="1800" dirty="0" smtClean="0"/>
              <a:t>.</a:t>
            </a:r>
            <a:endParaRPr lang="pt-BR" sz="1800" dirty="0"/>
          </a:p>
        </p:txBody>
      </p:sp>
      <p:sp>
        <p:nvSpPr>
          <p:cNvPr id="6" name="Retângulo 5"/>
          <p:cNvSpPr/>
          <p:nvPr/>
        </p:nvSpPr>
        <p:spPr>
          <a:xfrm>
            <a:off x="463640" y="2459865"/>
            <a:ext cx="11256136" cy="2169825"/>
          </a:xfrm>
          <a:prstGeom prst="rect">
            <a:avLst/>
          </a:prstGeom>
          <a:solidFill>
            <a:schemeClr val="accent1">
              <a:lumMod val="40000"/>
              <a:lumOff val="60000"/>
            </a:schemeClr>
          </a:solidFill>
        </p:spPr>
        <p:txBody>
          <a:bodyPr wrap="square">
            <a:spAutoFit/>
          </a:bodyPr>
          <a:lstStyle/>
          <a:p>
            <a:pPr algn="just">
              <a:lnSpc>
                <a:spcPct val="150000"/>
              </a:lnSpc>
            </a:pPr>
            <a:r>
              <a:rPr lang="pt-BR" dirty="0" smtClean="0">
                <a:solidFill>
                  <a:schemeClr val="tx1">
                    <a:lumMod val="95000"/>
                    <a:lumOff val="5000"/>
                  </a:schemeClr>
                </a:solidFill>
                <a:effectLst/>
                <a:latin typeface="Calibri" panose="020F0502020204030204" pitchFamily="34" charset="0"/>
                <a:ea typeface="Times New Roman" panose="02020603050405020304" pitchFamily="18" charset="0"/>
              </a:rPr>
              <a:t>Durante muitos anos se vem buscando soluções para conter essa crescente violência, seja na deturpação de valores sociais ou no próprio instinto humano, e o resultado de tantas teorias leva à conclusão de que a criminalidade não pode ser erradicada. Contudo, mesmo que não se possa excluir este vício social, ele pode ser amenizado se tratado com medidas eficazes.</a:t>
            </a:r>
            <a:endParaRPr lang="pt-BR" dirty="0" smtClean="0">
              <a:solidFill>
                <a:schemeClr val="tx1">
                  <a:lumMod val="95000"/>
                  <a:lumOff val="5000"/>
                </a:schemeClr>
              </a:solidFill>
              <a:effectLst/>
              <a:latin typeface="Times New Roman" panose="02020603050405020304" pitchFamily="18" charset="0"/>
              <a:ea typeface="Times New Roman" panose="02020603050405020304" pitchFamily="18" charset="0"/>
            </a:endParaRPr>
          </a:p>
          <a:p>
            <a:pPr algn="just">
              <a:lnSpc>
                <a:spcPct val="150000"/>
              </a:lnSpc>
            </a:pPr>
            <a:endParaRPr lang="pt-BR" dirty="0">
              <a:effectLst/>
              <a:latin typeface="Times New Roman" panose="02020603050405020304" pitchFamily="18" charset="0"/>
              <a:ea typeface="Times New Roman" panose="02020603050405020304" pitchFamily="18" charset="0"/>
            </a:endParaRPr>
          </a:p>
        </p:txBody>
      </p:sp>
      <p:sp>
        <p:nvSpPr>
          <p:cNvPr id="8" name="Retângulo 7"/>
          <p:cNvSpPr/>
          <p:nvPr/>
        </p:nvSpPr>
        <p:spPr>
          <a:xfrm>
            <a:off x="463640" y="4745893"/>
            <a:ext cx="11256136" cy="1338828"/>
          </a:xfrm>
          <a:prstGeom prst="rect">
            <a:avLst/>
          </a:prstGeom>
        </p:spPr>
        <p:txBody>
          <a:bodyPr wrap="square">
            <a:spAutoFit/>
          </a:bodyPr>
          <a:lstStyle/>
          <a:p>
            <a:pPr algn="just">
              <a:lnSpc>
                <a:spcPct val="150000"/>
              </a:lnSpc>
            </a:pPr>
            <a:r>
              <a:rPr lang="pt-BR" dirty="0" smtClean="0">
                <a:solidFill>
                  <a:schemeClr val="tx1">
                    <a:lumMod val="95000"/>
                    <a:lumOff val="5000"/>
                  </a:schemeClr>
                </a:solidFill>
                <a:latin typeface="Calibri" panose="020F0502020204030204" pitchFamily="34" charset="0"/>
                <a:ea typeface="Times New Roman" panose="02020603050405020304" pitchFamily="18" charset="0"/>
              </a:rPr>
              <a:t>Uma </a:t>
            </a:r>
            <a:r>
              <a:rPr lang="pt-BR" dirty="0" smtClean="0">
                <a:solidFill>
                  <a:schemeClr val="tx1">
                    <a:lumMod val="95000"/>
                    <a:lumOff val="5000"/>
                  </a:schemeClr>
                </a:solidFill>
                <a:effectLst/>
                <a:latin typeface="Calibri" panose="020F0502020204030204" pitchFamily="34" charset="0"/>
                <a:ea typeface="Times New Roman" panose="02020603050405020304" pitchFamily="18" charset="0"/>
              </a:rPr>
              <a:t>medida eficaz não é sinônimo de medida </a:t>
            </a:r>
            <a:r>
              <a:rPr lang="pt-BR" dirty="0" smtClean="0">
                <a:solidFill>
                  <a:schemeClr val="tx1">
                    <a:lumMod val="95000"/>
                    <a:lumOff val="5000"/>
                  </a:schemeClr>
                </a:solidFill>
                <a:effectLst/>
                <a:latin typeface="Calibri" panose="020F0502020204030204" pitchFamily="34" charset="0"/>
                <a:ea typeface="Times New Roman" panose="02020603050405020304" pitchFamily="18" charset="0"/>
              </a:rPr>
              <a:t>severa.</a:t>
            </a:r>
          </a:p>
          <a:p>
            <a:pPr algn="just">
              <a:lnSpc>
                <a:spcPct val="150000"/>
              </a:lnSpc>
            </a:pPr>
            <a:r>
              <a:rPr lang="pt-BR" dirty="0" smtClean="0">
                <a:solidFill>
                  <a:schemeClr val="tx1">
                    <a:lumMod val="95000"/>
                    <a:lumOff val="5000"/>
                  </a:schemeClr>
                </a:solidFill>
                <a:effectLst/>
                <a:latin typeface="Calibri" panose="020F0502020204030204" pitchFamily="34" charset="0"/>
                <a:ea typeface="Times New Roman" panose="02020603050405020304" pitchFamily="18" charset="0"/>
              </a:rPr>
              <a:t>Eficaz </a:t>
            </a:r>
            <a:r>
              <a:rPr lang="pt-BR" dirty="0" smtClean="0">
                <a:solidFill>
                  <a:schemeClr val="tx1">
                    <a:lumMod val="95000"/>
                    <a:lumOff val="5000"/>
                  </a:schemeClr>
                </a:solidFill>
                <a:effectLst/>
                <a:latin typeface="Calibri" panose="020F0502020204030204" pitchFamily="34" charset="0"/>
                <a:ea typeface="Times New Roman" panose="02020603050405020304" pitchFamily="18" charset="0"/>
              </a:rPr>
              <a:t>é a medida que, além de servir de exemplo e de ressarcir a vítima, produzindo o sentimento de justiça, reeduca e reintegra o criminoso, de maneira que ele perca a vontade delitiva e passe a contribuir para a realização da paz social.</a:t>
            </a:r>
            <a:endParaRPr lang="pt-BR" dirty="0">
              <a:solidFill>
                <a:schemeClr val="tx1">
                  <a:lumMod val="95000"/>
                  <a:lumOff val="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781998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Retângulo 3"/>
          <p:cNvSpPr/>
          <p:nvPr/>
        </p:nvSpPr>
        <p:spPr>
          <a:xfrm>
            <a:off x="592428" y="386499"/>
            <a:ext cx="10882648" cy="1338828"/>
          </a:xfrm>
          <a:prstGeom prst="rect">
            <a:avLst/>
          </a:prstGeom>
          <a:solidFill>
            <a:schemeClr val="bg2">
              <a:lumMod val="75000"/>
            </a:schemeClr>
          </a:solidFill>
          <a:ln>
            <a:solidFill>
              <a:srgbClr val="0070C0"/>
            </a:solidFill>
          </a:ln>
        </p:spPr>
        <p:txBody>
          <a:bodyPr wrap="square">
            <a:spAutoFit/>
          </a:bodyPr>
          <a:lstStyle/>
          <a:p>
            <a:pPr algn="just">
              <a:lnSpc>
                <a:spcPct val="150000"/>
              </a:lnSpc>
            </a:pPr>
            <a:r>
              <a:rPr lang="pt-BR" dirty="0" smtClean="0">
                <a:solidFill>
                  <a:schemeClr val="tx1">
                    <a:lumMod val="95000"/>
                    <a:lumOff val="5000"/>
                  </a:schemeClr>
                </a:solidFill>
                <a:effectLst/>
                <a:latin typeface="Calibri" panose="020F0502020204030204" pitchFamily="34" charset="0"/>
                <a:ea typeface="Times New Roman" panose="02020603050405020304" pitchFamily="18" charset="0"/>
              </a:rPr>
              <a:t>Historicamente, o sistema jurídico brasileiro sempre trabalhou na repressão. Grande parte da doutrina atual sustenta que o sistema prisional está falido, ou seja, deixou de atingir às suas finalidades </a:t>
            </a:r>
            <a:r>
              <a:rPr lang="pt-BR" b="1" dirty="0" err="1" smtClean="0">
                <a:solidFill>
                  <a:schemeClr val="tx1">
                    <a:lumMod val="95000"/>
                    <a:lumOff val="5000"/>
                  </a:schemeClr>
                </a:solidFill>
                <a:effectLst/>
                <a:latin typeface="Calibri" panose="020F0502020204030204" pitchFamily="34" charset="0"/>
                <a:ea typeface="Times New Roman" panose="02020603050405020304" pitchFamily="18" charset="0"/>
              </a:rPr>
              <a:t>reeducativa</a:t>
            </a:r>
            <a:r>
              <a:rPr lang="pt-BR" b="1" dirty="0" smtClean="0">
                <a:solidFill>
                  <a:schemeClr val="tx1">
                    <a:lumMod val="95000"/>
                    <a:lumOff val="5000"/>
                  </a:schemeClr>
                </a:solidFill>
                <a:effectLst/>
                <a:latin typeface="Calibri" panose="020F0502020204030204" pitchFamily="34" charset="0"/>
                <a:ea typeface="Times New Roman" panose="02020603050405020304" pitchFamily="18" charset="0"/>
              </a:rPr>
              <a:t>, preventiva, </a:t>
            </a:r>
            <a:r>
              <a:rPr lang="pt-BR" b="1" dirty="0" err="1" smtClean="0">
                <a:solidFill>
                  <a:schemeClr val="tx1">
                    <a:lumMod val="95000"/>
                    <a:lumOff val="5000"/>
                  </a:schemeClr>
                </a:solidFill>
                <a:effectLst/>
                <a:latin typeface="Calibri" panose="020F0502020204030204" pitchFamily="34" charset="0"/>
                <a:ea typeface="Times New Roman" panose="02020603050405020304" pitchFamily="18" charset="0"/>
              </a:rPr>
              <a:t>ressocializadora</a:t>
            </a:r>
            <a:r>
              <a:rPr lang="pt-BR" b="1" dirty="0" smtClean="0">
                <a:solidFill>
                  <a:schemeClr val="tx1">
                    <a:lumMod val="95000"/>
                    <a:lumOff val="5000"/>
                  </a:schemeClr>
                </a:solidFill>
                <a:effectLst/>
                <a:latin typeface="Calibri" panose="020F0502020204030204" pitchFamily="34" charset="0"/>
                <a:ea typeface="Times New Roman" panose="02020603050405020304" pitchFamily="18" charset="0"/>
              </a:rPr>
              <a:t> e </a:t>
            </a:r>
            <a:r>
              <a:rPr lang="pt-BR" b="1" dirty="0" err="1" smtClean="0">
                <a:solidFill>
                  <a:schemeClr val="tx1">
                    <a:lumMod val="95000"/>
                    <a:lumOff val="5000"/>
                  </a:schemeClr>
                </a:solidFill>
                <a:effectLst/>
                <a:latin typeface="Calibri" panose="020F0502020204030204" pitchFamily="34" charset="0"/>
                <a:ea typeface="Times New Roman" panose="02020603050405020304" pitchFamily="18" charset="0"/>
              </a:rPr>
              <a:t>retributiva</a:t>
            </a:r>
            <a:r>
              <a:rPr lang="pt-BR" b="1" dirty="0" smtClean="0">
                <a:solidFill>
                  <a:schemeClr val="tx1">
                    <a:lumMod val="95000"/>
                    <a:lumOff val="5000"/>
                  </a:schemeClr>
                </a:solidFill>
                <a:effectLst/>
                <a:latin typeface="Calibri" panose="020F0502020204030204" pitchFamily="34" charset="0"/>
                <a:ea typeface="Times New Roman" panose="02020603050405020304" pitchFamily="18" charset="0"/>
              </a:rPr>
              <a:t>.</a:t>
            </a:r>
            <a:endParaRPr lang="pt-BR" b="1" dirty="0">
              <a:solidFill>
                <a:schemeClr val="tx1">
                  <a:lumMod val="95000"/>
                  <a:lumOff val="5000"/>
                </a:schemeClr>
              </a:solidFill>
              <a:effectLst/>
              <a:latin typeface="Times New Roman" panose="02020603050405020304" pitchFamily="18" charset="0"/>
              <a:ea typeface="Times New Roman" panose="02020603050405020304" pitchFamily="18" charset="0"/>
            </a:endParaRPr>
          </a:p>
        </p:txBody>
      </p:sp>
      <p:sp>
        <p:nvSpPr>
          <p:cNvPr id="5" name="Retângulo 4"/>
          <p:cNvSpPr/>
          <p:nvPr/>
        </p:nvSpPr>
        <p:spPr>
          <a:xfrm>
            <a:off x="592428" y="2986344"/>
            <a:ext cx="10882648" cy="1338828"/>
          </a:xfrm>
          <a:prstGeom prst="rect">
            <a:avLst/>
          </a:prstGeom>
        </p:spPr>
        <p:txBody>
          <a:bodyPr wrap="square">
            <a:spAutoFit/>
          </a:bodyPr>
          <a:lstStyle/>
          <a:p>
            <a:pPr algn="just">
              <a:lnSpc>
                <a:spcPct val="150000"/>
              </a:lnSpc>
            </a:pPr>
            <a:r>
              <a:rPr lang="pt-BR" dirty="0" smtClean="0">
                <a:solidFill>
                  <a:schemeClr val="tx1">
                    <a:lumMod val="95000"/>
                    <a:lumOff val="5000"/>
                  </a:schemeClr>
                </a:solidFill>
                <a:effectLst/>
                <a:latin typeface="Calibri" panose="020F0502020204030204" pitchFamily="34" charset="0"/>
                <a:ea typeface="Times New Roman" panose="02020603050405020304" pitchFamily="18" charset="0"/>
              </a:rPr>
              <a:t>Estabelecer medidas efetivas na realização dos fins penais, ou seja, por meio de penas que permitam a reestruturação social após a prática criminosa e, consequentemente, garantam a manutenção da ordem pública e da paz social</a:t>
            </a:r>
            <a:r>
              <a:rPr lang="pt-BR" dirty="0" smtClean="0">
                <a:solidFill>
                  <a:srgbClr val="3A382C"/>
                </a:solidFill>
                <a:effectLst/>
                <a:latin typeface="Calibri" panose="020F0502020204030204" pitchFamily="34" charset="0"/>
                <a:ea typeface="Times New Roman" panose="02020603050405020304" pitchFamily="18" charset="0"/>
              </a:rPr>
              <a:t>.</a:t>
            </a:r>
            <a:endParaRPr lang="pt-BR" dirty="0">
              <a:effectLst/>
              <a:latin typeface="Times New Roman" panose="02020603050405020304" pitchFamily="18" charset="0"/>
              <a:ea typeface="Times New Roman" panose="02020603050405020304" pitchFamily="18" charset="0"/>
            </a:endParaRPr>
          </a:p>
        </p:txBody>
      </p:sp>
      <p:sp>
        <p:nvSpPr>
          <p:cNvPr id="6" name="Retângulo 5"/>
          <p:cNvSpPr/>
          <p:nvPr/>
        </p:nvSpPr>
        <p:spPr>
          <a:xfrm>
            <a:off x="592428" y="2478513"/>
            <a:ext cx="10882648" cy="464871"/>
          </a:xfrm>
          <a:prstGeom prst="rect">
            <a:avLst/>
          </a:prstGeom>
          <a:solidFill>
            <a:schemeClr val="accent1">
              <a:lumMod val="50000"/>
            </a:schemeClr>
          </a:solidFill>
          <a:ln>
            <a:solidFill>
              <a:srgbClr val="0070C0"/>
            </a:solidFill>
          </a:ln>
        </p:spPr>
        <p:txBody>
          <a:bodyPr wrap="square">
            <a:spAutoFit/>
          </a:bodyPr>
          <a:lstStyle/>
          <a:p>
            <a:pPr algn="just">
              <a:lnSpc>
                <a:spcPct val="150000"/>
              </a:lnSpc>
            </a:pPr>
            <a:r>
              <a:rPr lang="pt-BR" b="1" dirty="0" smtClean="0">
                <a:solidFill>
                  <a:schemeClr val="tx1">
                    <a:lumMod val="95000"/>
                    <a:lumOff val="5000"/>
                  </a:schemeClr>
                </a:solidFill>
                <a:effectLst/>
                <a:latin typeface="Calibri" panose="020F0502020204030204" pitchFamily="34" charset="0"/>
                <a:ea typeface="Times New Roman" panose="02020603050405020304" pitchFamily="18" charset="0"/>
              </a:rPr>
              <a:t>O que fazer para resolver essa falha estrutural?</a:t>
            </a:r>
          </a:p>
        </p:txBody>
      </p:sp>
      <p:sp>
        <p:nvSpPr>
          <p:cNvPr id="7" name="Retângulo 6"/>
          <p:cNvSpPr/>
          <p:nvPr/>
        </p:nvSpPr>
        <p:spPr>
          <a:xfrm>
            <a:off x="592428" y="4788568"/>
            <a:ext cx="10882649" cy="1338828"/>
          </a:xfrm>
          <a:prstGeom prst="rect">
            <a:avLst/>
          </a:prstGeom>
          <a:solidFill>
            <a:schemeClr val="bg2">
              <a:lumMod val="75000"/>
            </a:schemeClr>
          </a:solidFill>
          <a:ln>
            <a:solidFill>
              <a:srgbClr val="0070C0"/>
            </a:solidFill>
          </a:ln>
        </p:spPr>
        <p:txBody>
          <a:bodyPr wrap="square">
            <a:spAutoFit/>
          </a:bodyPr>
          <a:lstStyle/>
          <a:p>
            <a:pPr algn="just">
              <a:lnSpc>
                <a:spcPct val="150000"/>
              </a:lnSpc>
            </a:pPr>
            <a:r>
              <a:rPr lang="pt-BR" dirty="0" smtClean="0">
                <a:solidFill>
                  <a:schemeClr val="tx1">
                    <a:lumMod val="95000"/>
                    <a:lumOff val="5000"/>
                  </a:schemeClr>
                </a:solidFill>
                <a:effectLst/>
                <a:latin typeface="Calibri" panose="020F0502020204030204" pitchFamily="34" charset="0"/>
                <a:ea typeface="Times New Roman" panose="02020603050405020304" pitchFamily="18" charset="0"/>
              </a:rPr>
              <a:t>Atualmente pesquisam-se meios alternativos à pena privativa de liberdade.</a:t>
            </a:r>
          </a:p>
          <a:p>
            <a:pPr algn="just">
              <a:lnSpc>
                <a:spcPct val="150000"/>
              </a:lnSpc>
            </a:pPr>
            <a:r>
              <a:rPr lang="pt-BR" dirty="0" smtClean="0">
                <a:solidFill>
                  <a:schemeClr val="tx1">
                    <a:lumMod val="95000"/>
                    <a:lumOff val="5000"/>
                  </a:schemeClr>
                </a:solidFill>
                <a:latin typeface="Calibri" panose="020F0502020204030204" pitchFamily="34" charset="0"/>
                <a:ea typeface="Times New Roman" panose="02020603050405020304" pitchFamily="18" charset="0"/>
              </a:rPr>
              <a:t>Os substitutos penais e as penas alternativas, que já são adotadas no Brasil, objetivam a realização efetiva das finalidades e dos </a:t>
            </a:r>
            <a:r>
              <a:rPr lang="pt-BR" dirty="0" smtClean="0">
                <a:solidFill>
                  <a:schemeClr val="tx1">
                    <a:lumMod val="95000"/>
                    <a:lumOff val="5000"/>
                  </a:schemeClr>
                </a:solidFill>
                <a:effectLst/>
                <a:latin typeface="Calibri" panose="020F0502020204030204" pitchFamily="34" charset="0"/>
                <a:ea typeface="Times New Roman" panose="02020603050405020304" pitchFamily="18" charset="0"/>
              </a:rPr>
              <a:t>princípios norteadores do Direito Penal.</a:t>
            </a:r>
            <a:endParaRPr lang="pt-BR" dirty="0">
              <a:solidFill>
                <a:schemeClr val="tx1">
                  <a:lumMod val="95000"/>
                  <a:lumOff val="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94399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Retângulo 1"/>
          <p:cNvSpPr/>
          <p:nvPr/>
        </p:nvSpPr>
        <p:spPr>
          <a:xfrm>
            <a:off x="429295" y="2788364"/>
            <a:ext cx="11307650" cy="1338828"/>
          </a:xfrm>
          <a:prstGeom prst="rect">
            <a:avLst/>
          </a:prstGeom>
          <a:solidFill>
            <a:schemeClr val="bg2">
              <a:lumMod val="75000"/>
            </a:schemeClr>
          </a:solidFill>
          <a:ln>
            <a:solidFill>
              <a:srgbClr val="0070C0"/>
            </a:solidFill>
          </a:ln>
        </p:spPr>
        <p:txBody>
          <a:bodyPr wrap="square">
            <a:spAutoFit/>
          </a:bodyPr>
          <a:lstStyle/>
          <a:p>
            <a:pPr algn="just">
              <a:lnSpc>
                <a:spcPct val="150000"/>
              </a:lnSpc>
            </a:pPr>
            <a:r>
              <a:rPr lang="pt-BR" dirty="0" smtClean="0">
                <a:solidFill>
                  <a:schemeClr val="tx1">
                    <a:lumMod val="95000"/>
                    <a:lumOff val="5000"/>
                  </a:schemeClr>
                </a:solidFill>
                <a:latin typeface="Calibri" panose="020F0502020204030204" pitchFamily="34" charset="0"/>
                <a:ea typeface="Times New Roman" panose="02020603050405020304" pitchFamily="18" charset="0"/>
              </a:rPr>
              <a:t>Justiça Terapêutica n</a:t>
            </a:r>
            <a:r>
              <a:rPr lang="pt-BR" dirty="0" smtClean="0">
                <a:solidFill>
                  <a:schemeClr val="tx1">
                    <a:lumMod val="95000"/>
                    <a:lumOff val="5000"/>
                  </a:schemeClr>
                </a:solidFill>
                <a:effectLst/>
                <a:latin typeface="Calibri" panose="020F0502020204030204" pitchFamily="34" charset="0"/>
                <a:ea typeface="Times New Roman" panose="02020603050405020304" pitchFamily="18" charset="0"/>
              </a:rPr>
              <a:t>o Brasil, é a proposta onde a legislação tende a</a:t>
            </a:r>
            <a:r>
              <a:rPr lang="pt-BR" dirty="0" smtClean="0">
                <a:solidFill>
                  <a:schemeClr val="tx1">
                    <a:lumMod val="95000"/>
                    <a:lumOff val="5000"/>
                  </a:schemeClr>
                </a:solidFill>
                <a:latin typeface="Calibri" panose="020F0502020204030204" pitchFamily="34" charset="0"/>
                <a:ea typeface="Times New Roman" panose="02020603050405020304" pitchFamily="18" charset="0"/>
              </a:rPr>
              <a:t> ser</a:t>
            </a:r>
            <a:r>
              <a:rPr lang="pt-BR" dirty="0" smtClean="0">
                <a:solidFill>
                  <a:schemeClr val="tx1">
                    <a:lumMod val="95000"/>
                    <a:lumOff val="5000"/>
                  </a:schemeClr>
                </a:solidFill>
                <a:effectLst/>
                <a:latin typeface="Calibri" panose="020F0502020204030204" pitchFamily="34" charset="0"/>
                <a:ea typeface="Times New Roman" panose="02020603050405020304" pitchFamily="18" charset="0"/>
              </a:rPr>
              <a:t> cumprida harmonicamente com medidas sociais e tratamento às pessoas que praticam crimes onde o componente </a:t>
            </a:r>
            <a:r>
              <a:rPr lang="pt-BR" dirty="0" smtClean="0">
                <a:solidFill>
                  <a:schemeClr val="tx1">
                    <a:lumMod val="95000"/>
                    <a:lumOff val="5000"/>
                  </a:schemeClr>
                </a:solidFill>
                <a:latin typeface="Calibri" panose="020F0502020204030204" pitchFamily="34" charset="0"/>
                <a:ea typeface="Times New Roman" panose="02020603050405020304" pitchFamily="18" charset="0"/>
              </a:rPr>
              <a:t>“</a:t>
            </a:r>
            <a:r>
              <a:rPr lang="pt-BR" dirty="0" smtClean="0">
                <a:solidFill>
                  <a:schemeClr val="tx1">
                    <a:lumMod val="95000"/>
                    <a:lumOff val="5000"/>
                  </a:schemeClr>
                </a:solidFill>
                <a:effectLst/>
                <a:latin typeface="Calibri" panose="020F0502020204030204" pitchFamily="34" charset="0"/>
                <a:ea typeface="Times New Roman" panose="02020603050405020304" pitchFamily="18" charset="0"/>
              </a:rPr>
              <a:t>drogas” no sentido amplo, esteja presente de alguma maneira.</a:t>
            </a:r>
            <a:endParaRPr lang="pt-BR" dirty="0">
              <a:solidFill>
                <a:schemeClr val="tx1">
                  <a:lumMod val="95000"/>
                  <a:lumOff val="5000"/>
                </a:schemeClr>
              </a:solidFill>
              <a:effectLst/>
              <a:latin typeface="Times New Roman" panose="02020603050405020304" pitchFamily="18" charset="0"/>
              <a:ea typeface="Times New Roman" panose="02020603050405020304" pitchFamily="18" charset="0"/>
            </a:endParaRPr>
          </a:p>
        </p:txBody>
      </p:sp>
      <p:sp>
        <p:nvSpPr>
          <p:cNvPr id="3" name="Retângulo 2"/>
          <p:cNvSpPr/>
          <p:nvPr/>
        </p:nvSpPr>
        <p:spPr>
          <a:xfrm>
            <a:off x="429296" y="320830"/>
            <a:ext cx="11307650" cy="461665"/>
          </a:xfrm>
          <a:prstGeom prst="rect">
            <a:avLst/>
          </a:prstGeom>
          <a:solidFill>
            <a:schemeClr val="accent1">
              <a:lumMod val="50000"/>
            </a:schemeClr>
          </a:solidFill>
          <a:ln>
            <a:solidFill>
              <a:srgbClr val="0070C0"/>
            </a:solidFill>
          </a:ln>
        </p:spPr>
        <p:txBody>
          <a:bodyPr wrap="square">
            <a:spAutoFit/>
          </a:bodyPr>
          <a:lstStyle/>
          <a:p>
            <a:r>
              <a:rPr lang="pt-BR" sz="2400" b="1" dirty="0" smtClean="0">
                <a:solidFill>
                  <a:schemeClr val="tx1">
                    <a:lumMod val="95000"/>
                    <a:lumOff val="5000"/>
                  </a:schemeClr>
                </a:solidFill>
                <a:effectLst/>
                <a:latin typeface="Calibri" panose="020F0502020204030204" pitchFamily="34" charset="0"/>
                <a:ea typeface="Times New Roman" panose="02020603050405020304" pitchFamily="18" charset="0"/>
              </a:rPr>
              <a:t>JUSTIÇA TERAPÊUTICA</a:t>
            </a:r>
            <a:endParaRPr lang="pt-BR" sz="2400" b="1" dirty="0">
              <a:solidFill>
                <a:schemeClr val="tx1">
                  <a:lumMod val="95000"/>
                  <a:lumOff val="5000"/>
                </a:schemeClr>
              </a:solidFill>
            </a:endParaRPr>
          </a:p>
        </p:txBody>
      </p:sp>
      <p:sp>
        <p:nvSpPr>
          <p:cNvPr id="4" name="Retângulo 3"/>
          <p:cNvSpPr/>
          <p:nvPr/>
        </p:nvSpPr>
        <p:spPr>
          <a:xfrm>
            <a:off x="429295" y="713118"/>
            <a:ext cx="11307650" cy="1754326"/>
          </a:xfrm>
          <a:prstGeom prst="rect">
            <a:avLst/>
          </a:prstGeom>
        </p:spPr>
        <p:txBody>
          <a:bodyPr wrap="square">
            <a:spAutoFit/>
          </a:bodyPr>
          <a:lstStyle/>
          <a:p>
            <a:pPr algn="just">
              <a:lnSpc>
                <a:spcPct val="150000"/>
              </a:lnSpc>
              <a:spcAft>
                <a:spcPts val="800"/>
              </a:spcAft>
            </a:pPr>
            <a:r>
              <a:rPr lang="pt-BR" dirty="0" smtClean="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Consiste em um conjunto de medidas que visam à possibilidade de infratores usuários ou dependentes de drogas (e que em razão delas tenham cometido crimes) receberem tratamento, ou outro tipo de terapia, buscando-se evitar a aplicação de pena privativa de liberdade, modificando seus comportamentos delituosos para comportamentos socialmente adequados</a:t>
            </a:r>
            <a:r>
              <a:rPr lang="pt-BR" sz="1600" dirty="0" smtClean="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a:t>
            </a:r>
            <a:endParaRPr lang="pt-BR" sz="16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tângulo 7"/>
          <p:cNvSpPr/>
          <p:nvPr/>
        </p:nvSpPr>
        <p:spPr>
          <a:xfrm>
            <a:off x="429296" y="5276456"/>
            <a:ext cx="11307649" cy="1025922"/>
          </a:xfrm>
          <a:prstGeom prst="rect">
            <a:avLst/>
          </a:prstGeom>
        </p:spPr>
        <p:txBody>
          <a:bodyPr wrap="square">
            <a:spAutoFit/>
          </a:bodyPr>
          <a:lstStyle/>
          <a:p>
            <a:pPr marL="342900" indent="-342900" algn="just">
              <a:lnSpc>
                <a:spcPct val="150000"/>
              </a:lnSpc>
              <a:spcAft>
                <a:spcPts val="800"/>
              </a:spcAft>
              <a:buAutoNum type="alphaLcParenR"/>
            </a:pPr>
            <a:r>
              <a:rPr lang="pt-BR" dirty="0" smtClean="0">
                <a:effectLst/>
                <a:latin typeface="Calibri" panose="020F0502020204030204" pitchFamily="34" charset="0"/>
                <a:ea typeface="Calibri" panose="020F0502020204030204" pitchFamily="34" charset="0"/>
                <a:cs typeface="Times New Roman" panose="02020603050405020304" pitchFamily="18" charset="0"/>
              </a:rPr>
              <a:t>Direito </a:t>
            </a:r>
            <a:r>
              <a:rPr lang="pt-BR" dirty="0" smtClean="0">
                <a:latin typeface="Calibri" panose="020F0502020204030204" pitchFamily="34" charset="0"/>
                <a:ea typeface="Calibri" panose="020F0502020204030204" pitchFamily="34" charset="0"/>
                <a:cs typeface="Times New Roman" panose="02020603050405020304" pitchFamily="18" charset="0"/>
              </a:rPr>
              <a:t>a vida e a d</a:t>
            </a:r>
            <a:r>
              <a:rPr lang="pt-BR" dirty="0" smtClean="0">
                <a:effectLst/>
                <a:latin typeface="Calibri" panose="020F0502020204030204" pitchFamily="34" charset="0"/>
                <a:ea typeface="Calibri" panose="020F0502020204030204" pitchFamily="34" charset="0"/>
                <a:cs typeface="Times New Roman" panose="02020603050405020304" pitchFamily="18" charset="0"/>
              </a:rPr>
              <a:t>ignidade da pessoa humana</a:t>
            </a:r>
          </a:p>
          <a:p>
            <a:pPr marL="342900" indent="-342900" algn="just">
              <a:lnSpc>
                <a:spcPct val="150000"/>
              </a:lnSpc>
              <a:spcAft>
                <a:spcPts val="800"/>
              </a:spcAft>
              <a:buAutoNum type="alphaLcParenR"/>
            </a:pPr>
            <a:r>
              <a:rPr lang="pt-BR" dirty="0" smtClean="0">
                <a:latin typeface="Calibri" panose="020F0502020204030204" pitchFamily="34" charset="0"/>
                <a:ea typeface="Calibri" panose="020F0502020204030204" pitchFamily="34" charset="0"/>
                <a:cs typeface="Times New Roman" panose="02020603050405020304" pitchFamily="18" charset="0"/>
              </a:rPr>
              <a:t>O direito a saúde</a:t>
            </a:r>
          </a:p>
        </p:txBody>
      </p:sp>
      <p:sp>
        <p:nvSpPr>
          <p:cNvPr id="9" name="Retângulo 8"/>
          <p:cNvSpPr/>
          <p:nvPr/>
        </p:nvSpPr>
        <p:spPr>
          <a:xfrm>
            <a:off x="429295" y="4842943"/>
            <a:ext cx="11307650" cy="369332"/>
          </a:xfrm>
          <a:prstGeom prst="rect">
            <a:avLst/>
          </a:prstGeom>
          <a:solidFill>
            <a:schemeClr val="accent1">
              <a:lumMod val="50000"/>
            </a:schemeClr>
          </a:solidFill>
          <a:ln>
            <a:solidFill>
              <a:srgbClr val="0070C0"/>
            </a:solidFill>
          </a:ln>
        </p:spPr>
        <p:txBody>
          <a:bodyPr wrap="square">
            <a:spAutoFit/>
          </a:bodyPr>
          <a:lstStyle/>
          <a:p>
            <a:r>
              <a:rPr lang="pt-BR" b="1" u="sng" dirty="0" smtClean="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PRINCÍPIOS BASILARES E NORTEADORES DA JUSTIÇA TERAPÊUTICA</a:t>
            </a:r>
            <a:r>
              <a:rPr lang="pt-BR" b="1" u="sng" dirty="0" smtClean="0">
                <a:solidFill>
                  <a:srgbClr val="3A382C"/>
                </a:solidFill>
                <a:effectLst/>
                <a:latin typeface="Calibri" panose="020F0502020204030204" pitchFamily="34" charset="0"/>
                <a:ea typeface="Calibri" panose="020F0502020204030204" pitchFamily="34" charset="0"/>
                <a:cs typeface="Times New Roman" panose="02020603050405020304" pitchFamily="18" charset="0"/>
              </a:rPr>
              <a:t>:</a:t>
            </a:r>
            <a:endParaRPr lang="pt-BR" b="1" dirty="0"/>
          </a:p>
        </p:txBody>
      </p:sp>
    </p:spTree>
    <p:extLst>
      <p:ext uri="{BB962C8B-B14F-4D97-AF65-F5344CB8AC3E}">
        <p14:creationId xmlns:p14="http://schemas.microsoft.com/office/powerpoint/2010/main" val="22337794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Retângulo 3"/>
          <p:cNvSpPr/>
          <p:nvPr/>
        </p:nvSpPr>
        <p:spPr>
          <a:xfrm>
            <a:off x="321970" y="905418"/>
            <a:ext cx="11449318" cy="646331"/>
          </a:xfrm>
          <a:prstGeom prst="rect">
            <a:avLst/>
          </a:prstGeom>
        </p:spPr>
        <p:txBody>
          <a:bodyPr wrap="square">
            <a:spAutoFit/>
          </a:bodyPr>
          <a:lstStyle/>
          <a:p>
            <a:r>
              <a:rPr lang="pt-BR" dirty="0" smtClean="0">
                <a:solidFill>
                  <a:schemeClr val="tx1">
                    <a:lumMod val="95000"/>
                    <a:lumOff val="5000"/>
                  </a:schemeClr>
                </a:solidFill>
                <a:effectLst/>
                <a:latin typeface="Calibri Light" panose="020F0302020204030204" pitchFamily="34" charset="0"/>
                <a:ea typeface="Times New Roman" panose="02020603050405020304" pitchFamily="18" charset="0"/>
              </a:rPr>
              <a:t>O direito à vida é o mais importante dos direitos fundamentais, pois dele derivam diversos outros direitos, voltados para a sua proteção.</a:t>
            </a:r>
            <a:endParaRPr lang="pt-BR" sz="3200" dirty="0">
              <a:solidFill>
                <a:schemeClr val="tx1">
                  <a:lumMod val="95000"/>
                  <a:lumOff val="5000"/>
                </a:schemeClr>
              </a:solidFill>
              <a:latin typeface="Calibri Light" panose="020F0302020204030204" pitchFamily="34" charset="0"/>
              <a:ea typeface="Times New Roman" panose="02020603050405020304" pitchFamily="18" charset="0"/>
            </a:endParaRPr>
          </a:p>
        </p:txBody>
      </p:sp>
      <p:sp>
        <p:nvSpPr>
          <p:cNvPr id="5" name="Retângulo 4"/>
          <p:cNvSpPr/>
          <p:nvPr/>
        </p:nvSpPr>
        <p:spPr>
          <a:xfrm>
            <a:off x="321972" y="320830"/>
            <a:ext cx="11449317" cy="461665"/>
          </a:xfrm>
          <a:prstGeom prst="rect">
            <a:avLst/>
          </a:prstGeom>
          <a:solidFill>
            <a:schemeClr val="accent1">
              <a:lumMod val="50000"/>
            </a:schemeClr>
          </a:solidFill>
          <a:ln>
            <a:solidFill>
              <a:srgbClr val="0070C0"/>
            </a:solidFill>
          </a:ln>
        </p:spPr>
        <p:txBody>
          <a:bodyPr wrap="square">
            <a:spAutoFit/>
          </a:bodyPr>
          <a:lstStyle/>
          <a:p>
            <a:r>
              <a:rPr lang="pt-BR" sz="2400" b="1" dirty="0" smtClean="0">
                <a:solidFill>
                  <a:schemeClr val="tx1">
                    <a:lumMod val="95000"/>
                    <a:lumOff val="5000"/>
                  </a:schemeClr>
                </a:solidFill>
                <a:effectLst/>
                <a:latin typeface="Calibri" panose="020F0502020204030204" pitchFamily="34" charset="0"/>
                <a:ea typeface="Times New Roman" panose="02020603050405020304" pitchFamily="18" charset="0"/>
              </a:rPr>
              <a:t>DIREITO A VIDA E A DIGNIDADE DA PESSOA HUMANA</a:t>
            </a:r>
            <a:endParaRPr lang="pt-BR" sz="2400" b="1" dirty="0">
              <a:solidFill>
                <a:schemeClr val="tx1">
                  <a:lumMod val="95000"/>
                  <a:lumOff val="5000"/>
                </a:schemeClr>
              </a:solidFill>
              <a:effectLst/>
              <a:latin typeface="Calibri" panose="020F0502020204030204" pitchFamily="34" charset="0"/>
              <a:ea typeface="Times New Roman" panose="02020603050405020304" pitchFamily="18" charset="0"/>
            </a:endParaRPr>
          </a:p>
        </p:txBody>
      </p:sp>
      <p:sp>
        <p:nvSpPr>
          <p:cNvPr id="6" name="Retângulo 5"/>
          <p:cNvSpPr/>
          <p:nvPr/>
        </p:nvSpPr>
        <p:spPr>
          <a:xfrm>
            <a:off x="321971" y="2232486"/>
            <a:ext cx="11449317" cy="2108269"/>
          </a:xfrm>
          <a:prstGeom prst="rect">
            <a:avLst/>
          </a:prstGeom>
          <a:solidFill>
            <a:schemeClr val="bg2">
              <a:lumMod val="75000"/>
            </a:schemeClr>
          </a:solidFill>
          <a:ln>
            <a:solidFill>
              <a:srgbClr val="0070C0"/>
            </a:solidFill>
          </a:ln>
        </p:spPr>
        <p:txBody>
          <a:bodyPr wrap="square">
            <a:spAutoFit/>
          </a:bodyPr>
          <a:lstStyle/>
          <a:p>
            <a:r>
              <a:rPr lang="pt-BR" b="1" dirty="0" smtClean="0">
                <a:solidFill>
                  <a:schemeClr val="tx1">
                    <a:lumMod val="95000"/>
                    <a:lumOff val="5000"/>
                  </a:schemeClr>
                </a:solidFill>
                <a:effectLst/>
                <a:latin typeface="Calibri Light" panose="020F0302020204030204" pitchFamily="34" charset="0"/>
                <a:ea typeface="Times New Roman" panose="02020603050405020304" pitchFamily="18" charset="0"/>
              </a:rPr>
              <a:t>O professor José Afonso da Silva, citando Jacques Robert, ensina que:</a:t>
            </a:r>
          </a:p>
          <a:p>
            <a:endParaRPr lang="pt-BR" sz="3200" b="1" dirty="0" smtClean="0">
              <a:solidFill>
                <a:schemeClr val="tx1">
                  <a:lumMod val="95000"/>
                  <a:lumOff val="5000"/>
                </a:schemeClr>
              </a:solidFill>
              <a:effectLst/>
              <a:latin typeface="Times New Roman" panose="02020603050405020304" pitchFamily="18" charset="0"/>
              <a:ea typeface="Times New Roman" panose="02020603050405020304" pitchFamily="18" charset="0"/>
            </a:endParaRPr>
          </a:p>
          <a:p>
            <a:pPr>
              <a:lnSpc>
                <a:spcPct val="150000"/>
              </a:lnSpc>
            </a:pPr>
            <a:r>
              <a:rPr lang="pt-BR" b="1" dirty="0" smtClean="0">
                <a:solidFill>
                  <a:schemeClr val="tx1">
                    <a:lumMod val="95000"/>
                    <a:lumOff val="5000"/>
                  </a:schemeClr>
                </a:solidFill>
                <a:effectLst/>
                <a:latin typeface="Calibri Light" panose="020F0302020204030204" pitchFamily="34" charset="0"/>
                <a:ea typeface="Times New Roman" panose="02020603050405020304" pitchFamily="18" charset="0"/>
              </a:rPr>
              <a:t>“O respeito à vida humana é a um tempo uma das maiores </a:t>
            </a:r>
            <a:r>
              <a:rPr lang="pt-BR" b="1" dirty="0" err="1" smtClean="0">
                <a:solidFill>
                  <a:schemeClr val="tx1">
                    <a:lumMod val="95000"/>
                    <a:lumOff val="5000"/>
                  </a:schemeClr>
                </a:solidFill>
                <a:effectLst/>
                <a:latin typeface="Calibri Light" panose="020F0302020204030204" pitchFamily="34" charset="0"/>
                <a:ea typeface="Times New Roman" panose="02020603050405020304" pitchFamily="18" charset="0"/>
              </a:rPr>
              <a:t>idéias</a:t>
            </a:r>
            <a:r>
              <a:rPr lang="pt-BR" b="1" dirty="0" smtClean="0">
                <a:solidFill>
                  <a:schemeClr val="tx1">
                    <a:lumMod val="95000"/>
                    <a:lumOff val="5000"/>
                  </a:schemeClr>
                </a:solidFill>
                <a:effectLst/>
                <a:latin typeface="Calibri Light" panose="020F0302020204030204" pitchFamily="34" charset="0"/>
                <a:ea typeface="Times New Roman" panose="02020603050405020304" pitchFamily="18" charset="0"/>
              </a:rPr>
              <a:t> de nossa civilização e o princípio da moral médica. Ninguém terá direito de dispor da própria vida, a fortiori da do outrem e, até o presente momento, o feto é considerado um ser humano”.</a:t>
            </a:r>
            <a:endParaRPr lang="pt-BR" sz="3200" b="1" dirty="0">
              <a:solidFill>
                <a:schemeClr val="tx1">
                  <a:lumMod val="95000"/>
                  <a:lumOff val="5000"/>
                </a:schemeClr>
              </a:solidFill>
              <a:effectLst/>
              <a:latin typeface="Times New Roman" panose="02020603050405020304" pitchFamily="18" charset="0"/>
              <a:ea typeface="Times New Roman" panose="02020603050405020304" pitchFamily="18" charset="0"/>
            </a:endParaRPr>
          </a:p>
        </p:txBody>
      </p:sp>
      <p:sp>
        <p:nvSpPr>
          <p:cNvPr id="7" name="Retângulo 6"/>
          <p:cNvSpPr/>
          <p:nvPr/>
        </p:nvSpPr>
        <p:spPr>
          <a:xfrm>
            <a:off x="321970" y="4605995"/>
            <a:ext cx="11449318" cy="1338828"/>
          </a:xfrm>
          <a:prstGeom prst="rect">
            <a:avLst/>
          </a:prstGeom>
        </p:spPr>
        <p:txBody>
          <a:bodyPr wrap="square">
            <a:spAutoFit/>
          </a:bodyPr>
          <a:lstStyle/>
          <a:p>
            <a:pPr algn="just">
              <a:lnSpc>
                <a:spcPct val="150000"/>
              </a:lnSpc>
              <a:spcAft>
                <a:spcPts val="800"/>
              </a:spcAft>
            </a:pPr>
            <a:r>
              <a:rPr lang="pt-BR" dirty="0" smtClean="0">
                <a:solidFill>
                  <a:srgbClr val="3A382C"/>
                </a:solidFill>
                <a:effectLst/>
                <a:latin typeface="Calibri Light" panose="020F0302020204030204" pitchFamily="34" charset="0"/>
                <a:ea typeface="Calibri" panose="020F0502020204030204" pitchFamily="34" charset="0"/>
                <a:cs typeface="Times New Roman" panose="02020603050405020304" pitchFamily="18" charset="0"/>
              </a:rPr>
              <a:t> </a:t>
            </a:r>
            <a:r>
              <a:rPr lang="pt-BR" dirty="0" smtClean="0">
                <a:solidFill>
                  <a:schemeClr val="tx1">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A Constituição </a:t>
            </a:r>
            <a:r>
              <a:rPr lang="pt-BR" dirty="0" smtClean="0">
                <a:solidFill>
                  <a:schemeClr val="tx1">
                    <a:lumMod val="95000"/>
                    <a:lumOff val="5000"/>
                  </a:schemeClr>
                </a:solidFill>
                <a:latin typeface="Calibri Light" panose="020F0302020204030204" pitchFamily="34" charset="0"/>
                <a:ea typeface="Calibri" panose="020F0502020204030204" pitchFamily="34" charset="0"/>
                <a:cs typeface="Times New Roman" panose="02020603050405020304" pitchFamily="18" charset="0"/>
              </a:rPr>
              <a:t>Federal no seu artigo 5º, assegura que o</a:t>
            </a:r>
            <a:r>
              <a:rPr lang="pt-BR" dirty="0" smtClean="0">
                <a:solidFill>
                  <a:schemeClr val="tx1">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 ser humano precisa de uma existência digna, onde todos seus direitos devem ser respeitados e garant</a:t>
            </a:r>
            <a:r>
              <a:rPr lang="pt-BR" dirty="0" smtClean="0">
                <a:solidFill>
                  <a:schemeClr val="tx1">
                    <a:lumMod val="95000"/>
                    <a:lumOff val="5000"/>
                  </a:schemeClr>
                </a:solidFill>
                <a:latin typeface="Calibri Light" panose="020F0302020204030204" pitchFamily="34" charset="0"/>
                <a:ea typeface="Calibri" panose="020F0502020204030204" pitchFamily="34" charset="0"/>
                <a:cs typeface="Times New Roman" panose="02020603050405020304" pitchFamily="18" charset="0"/>
              </a:rPr>
              <a:t>a suas necessidades básicas vitais. Cabendo ao Estado o dever de a</a:t>
            </a:r>
            <a:r>
              <a:rPr lang="pt-BR" dirty="0" smtClean="0">
                <a:solidFill>
                  <a:schemeClr val="tx1">
                    <a:lumMod val="95000"/>
                    <a:lumOff val="5000"/>
                  </a:schemeClr>
                </a:solidFill>
                <a:effectLst/>
                <a:latin typeface="Calibri Light" panose="020F0302020204030204" pitchFamily="34" charset="0"/>
                <a:ea typeface="Calibri" panose="020F0502020204030204" pitchFamily="34" charset="0"/>
                <a:cs typeface="Times New Roman" panose="02020603050405020304" pitchFamily="18" charset="0"/>
              </a:rPr>
              <a:t>tuar efetivamente promover e garantir tais direitos aos cidadãos.</a:t>
            </a:r>
            <a:endParaRPr lang="pt-BR" sz="28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61616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Retângulo 1"/>
          <p:cNvSpPr/>
          <p:nvPr/>
        </p:nvSpPr>
        <p:spPr>
          <a:xfrm>
            <a:off x="377779" y="983989"/>
            <a:ext cx="11436439" cy="880369"/>
          </a:xfrm>
          <a:prstGeom prst="rect">
            <a:avLst/>
          </a:prstGeom>
        </p:spPr>
        <p:txBody>
          <a:bodyPr wrap="square">
            <a:spAutoFit/>
          </a:bodyPr>
          <a:lstStyle/>
          <a:p>
            <a:pPr algn="just">
              <a:lnSpc>
                <a:spcPct val="150000"/>
              </a:lnSpc>
            </a:pPr>
            <a:r>
              <a:rPr lang="pt-BR" dirty="0" smtClean="0">
                <a:solidFill>
                  <a:schemeClr val="tx1">
                    <a:lumMod val="95000"/>
                    <a:lumOff val="5000"/>
                  </a:schemeClr>
                </a:solidFill>
                <a:effectLst/>
                <a:latin typeface="Calibri" panose="020F0502020204030204" pitchFamily="34" charset="0"/>
                <a:ea typeface="Times New Roman" panose="02020603050405020304" pitchFamily="18" charset="0"/>
              </a:rPr>
              <a:t>Direito à vida e à saúde estão inteiramente relacionados, uma vez que o direito à saúde é indispensável para o exercício do direito à vida.</a:t>
            </a:r>
          </a:p>
        </p:txBody>
      </p:sp>
      <p:sp>
        <p:nvSpPr>
          <p:cNvPr id="3" name="Retângulo 2"/>
          <p:cNvSpPr/>
          <p:nvPr/>
        </p:nvSpPr>
        <p:spPr>
          <a:xfrm>
            <a:off x="377780" y="269315"/>
            <a:ext cx="11436439" cy="461665"/>
          </a:xfrm>
          <a:prstGeom prst="rect">
            <a:avLst/>
          </a:prstGeom>
          <a:solidFill>
            <a:schemeClr val="accent1">
              <a:lumMod val="50000"/>
            </a:schemeClr>
          </a:solidFill>
          <a:ln>
            <a:solidFill>
              <a:srgbClr val="0070C0"/>
            </a:solidFill>
          </a:ln>
        </p:spPr>
        <p:txBody>
          <a:bodyPr wrap="square">
            <a:spAutoFit/>
          </a:bodyPr>
          <a:lstStyle/>
          <a:p>
            <a:r>
              <a:rPr lang="pt-BR" sz="2400" b="1" dirty="0" smtClean="0">
                <a:solidFill>
                  <a:schemeClr val="tx1">
                    <a:lumMod val="95000"/>
                    <a:lumOff val="5000"/>
                  </a:schemeClr>
                </a:solidFill>
                <a:effectLst/>
                <a:latin typeface="Calibri" panose="020F0502020204030204" pitchFamily="34" charset="0"/>
                <a:ea typeface="Times New Roman" panose="02020603050405020304" pitchFamily="18" charset="0"/>
              </a:rPr>
              <a:t>DIREITO A SAÚDE</a:t>
            </a:r>
            <a:endParaRPr lang="pt-BR" sz="2400" b="1" dirty="0">
              <a:solidFill>
                <a:schemeClr val="tx1">
                  <a:lumMod val="95000"/>
                  <a:lumOff val="5000"/>
                </a:schemeClr>
              </a:solidFill>
              <a:effectLst/>
              <a:latin typeface="Times New Roman" panose="02020603050405020304" pitchFamily="18" charset="0"/>
              <a:ea typeface="Times New Roman" panose="02020603050405020304" pitchFamily="18" charset="0"/>
            </a:endParaRPr>
          </a:p>
        </p:txBody>
      </p:sp>
      <p:sp>
        <p:nvSpPr>
          <p:cNvPr id="4" name="Retângulo 3"/>
          <p:cNvSpPr/>
          <p:nvPr/>
        </p:nvSpPr>
        <p:spPr>
          <a:xfrm>
            <a:off x="330555" y="2108164"/>
            <a:ext cx="11436439" cy="878895"/>
          </a:xfrm>
          <a:prstGeom prst="rect">
            <a:avLst/>
          </a:prstGeom>
        </p:spPr>
        <p:txBody>
          <a:bodyPr wrap="square">
            <a:spAutoFit/>
          </a:bodyPr>
          <a:lstStyle/>
          <a:p>
            <a:pPr algn="just">
              <a:lnSpc>
                <a:spcPct val="150000"/>
              </a:lnSpc>
            </a:pPr>
            <a:r>
              <a:rPr lang="pt-BR" dirty="0" smtClean="0">
                <a:solidFill>
                  <a:schemeClr val="tx1">
                    <a:lumMod val="95000"/>
                    <a:lumOff val="5000"/>
                  </a:schemeClr>
                </a:solidFill>
                <a:effectLst/>
                <a:latin typeface="Calibri" panose="020F0502020204030204" pitchFamily="34" charset="0"/>
                <a:ea typeface="Times New Roman" panose="02020603050405020304" pitchFamily="18" charset="0"/>
              </a:rPr>
              <a:t>A Constituição Federal assegura o direito à saúde quando em seu artigo 196º dispõe que é dever do Estado garantir efetivamente a promoção, proteção e recuperação da saúde.</a:t>
            </a:r>
            <a:endParaRPr lang="pt-BR" sz="3200" dirty="0">
              <a:solidFill>
                <a:schemeClr val="tx1">
                  <a:lumMod val="95000"/>
                  <a:lumOff val="5000"/>
                </a:schemeClr>
              </a:solidFill>
              <a:effectLst/>
              <a:latin typeface="Times New Roman" panose="02020603050405020304" pitchFamily="18" charset="0"/>
              <a:ea typeface="Times New Roman" panose="02020603050405020304" pitchFamily="18" charset="0"/>
            </a:endParaRPr>
          </a:p>
        </p:txBody>
      </p:sp>
      <p:sp>
        <p:nvSpPr>
          <p:cNvPr id="5" name="Retângulo 4"/>
          <p:cNvSpPr/>
          <p:nvPr/>
        </p:nvSpPr>
        <p:spPr>
          <a:xfrm>
            <a:off x="377779" y="3232339"/>
            <a:ext cx="11483663" cy="1338828"/>
          </a:xfrm>
          <a:prstGeom prst="rect">
            <a:avLst/>
          </a:prstGeom>
        </p:spPr>
        <p:txBody>
          <a:bodyPr wrap="square">
            <a:spAutoFit/>
          </a:bodyPr>
          <a:lstStyle/>
          <a:p>
            <a:pPr algn="just">
              <a:lnSpc>
                <a:spcPct val="150000"/>
              </a:lnSpc>
            </a:pPr>
            <a:r>
              <a:rPr lang="pt-BR" dirty="0" smtClean="0">
                <a:solidFill>
                  <a:schemeClr val="tx1">
                    <a:lumMod val="95000"/>
                    <a:lumOff val="5000"/>
                  </a:schemeClr>
                </a:solidFill>
                <a:effectLst/>
                <a:latin typeface="Calibri" panose="020F0502020204030204" pitchFamily="34" charset="0"/>
                <a:ea typeface="Times New Roman" panose="02020603050405020304" pitchFamily="18" charset="0"/>
              </a:rPr>
              <a:t>A Justiça Terapêutica vem a corroborar com o direito a saúde, uma vez que tem como escopo auxiliar a solucionar problemas do sistema punitivo, através da possibilidade de reeducação e reintegração efetiva de infratores usuários ou dependentes químicos/alcoólicos que precisam de tratamento especial.</a:t>
            </a:r>
            <a:endParaRPr lang="pt-BR" dirty="0">
              <a:solidFill>
                <a:schemeClr val="tx1">
                  <a:lumMod val="95000"/>
                  <a:lumOff val="5000"/>
                </a:schemeClr>
              </a:solidFill>
              <a:effectLst/>
              <a:latin typeface="Times New Roman" panose="02020603050405020304" pitchFamily="18" charset="0"/>
              <a:ea typeface="Times New Roman" panose="02020603050405020304" pitchFamily="18" charset="0"/>
            </a:endParaRPr>
          </a:p>
        </p:txBody>
      </p:sp>
      <p:sp>
        <p:nvSpPr>
          <p:cNvPr id="6" name="Retângulo 5"/>
          <p:cNvSpPr/>
          <p:nvPr/>
        </p:nvSpPr>
        <p:spPr>
          <a:xfrm>
            <a:off x="377780" y="4845182"/>
            <a:ext cx="11436439" cy="878895"/>
          </a:xfrm>
          <a:prstGeom prst="rect">
            <a:avLst/>
          </a:prstGeom>
        </p:spPr>
        <p:txBody>
          <a:bodyPr wrap="square">
            <a:spAutoFit/>
          </a:bodyPr>
          <a:lstStyle/>
          <a:p>
            <a:pPr algn="just">
              <a:lnSpc>
                <a:spcPct val="150000"/>
              </a:lnSpc>
            </a:pPr>
            <a:r>
              <a:rPr lang="pt-BR" dirty="0" smtClean="0">
                <a:solidFill>
                  <a:schemeClr val="tx1">
                    <a:lumMod val="95000"/>
                    <a:lumOff val="5000"/>
                  </a:schemeClr>
                </a:solidFill>
                <a:effectLst/>
                <a:latin typeface="Calibri" panose="020F0502020204030204" pitchFamily="34" charset="0"/>
                <a:ea typeface="Times New Roman" panose="02020603050405020304" pitchFamily="18" charset="0"/>
              </a:rPr>
              <a:t>A Justiça Terapêutica aparece como um novo caminho para a operacionalização do direito penal de uma forma mais humanitária e benéfica, tanta para o imputado quanto para a sociedade em geral.</a:t>
            </a:r>
            <a:endParaRPr lang="pt-BR" dirty="0">
              <a:solidFill>
                <a:schemeClr val="tx1">
                  <a:lumMod val="95000"/>
                  <a:lumOff val="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331869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Retângulo 1"/>
          <p:cNvSpPr/>
          <p:nvPr/>
        </p:nvSpPr>
        <p:spPr>
          <a:xfrm>
            <a:off x="360606" y="495269"/>
            <a:ext cx="11372046" cy="589072"/>
          </a:xfrm>
          <a:prstGeom prst="rect">
            <a:avLst/>
          </a:prstGeom>
          <a:solidFill>
            <a:schemeClr val="accent1">
              <a:lumMod val="50000"/>
            </a:schemeClr>
          </a:solidFill>
          <a:ln>
            <a:solidFill>
              <a:srgbClr val="0070C0"/>
            </a:solidFill>
          </a:ln>
        </p:spPr>
        <p:txBody>
          <a:bodyPr wrap="square">
            <a:spAutoFit/>
          </a:bodyPr>
          <a:lstStyle/>
          <a:p>
            <a:pPr algn="just">
              <a:lnSpc>
                <a:spcPct val="150000"/>
              </a:lnSpc>
              <a:spcAft>
                <a:spcPts val="800"/>
              </a:spcAft>
            </a:pPr>
            <a:r>
              <a:rPr lang="pt-BR" sz="2400" b="1" dirty="0" smtClean="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A PROBLEMÁTICA DAS DROGAS E OUTRAS SUBSTÂNCIAS QUE CAUSAM A DEPENDÊNCIA</a:t>
            </a:r>
            <a:endParaRPr lang="pt-BR" sz="2400" b="1"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tângulo 3"/>
          <p:cNvSpPr/>
          <p:nvPr/>
        </p:nvSpPr>
        <p:spPr>
          <a:xfrm>
            <a:off x="360606" y="1229285"/>
            <a:ext cx="11372046" cy="1295868"/>
          </a:xfrm>
          <a:prstGeom prst="rect">
            <a:avLst/>
          </a:prstGeom>
        </p:spPr>
        <p:txBody>
          <a:bodyPr wrap="square">
            <a:spAutoFit/>
          </a:bodyPr>
          <a:lstStyle/>
          <a:p>
            <a:pPr algn="just">
              <a:lnSpc>
                <a:spcPct val="150000"/>
              </a:lnSpc>
            </a:pPr>
            <a:r>
              <a:rPr lang="pt-BR" dirty="0" smtClean="0">
                <a:solidFill>
                  <a:schemeClr val="tx1">
                    <a:lumMod val="95000"/>
                    <a:lumOff val="5000"/>
                  </a:schemeClr>
                </a:solidFill>
                <a:effectLst/>
                <a:ea typeface="Times New Roman" panose="02020603050405020304" pitchFamily="18" charset="0"/>
              </a:rPr>
              <a:t>De acordo com o artigo 3º da antiga Lei de Tóxico (Lei nº. 6.368/76), substâncias entorpecentes ou capazes de determinar dependência física ou psíquica são aquelas devidamente especificadas em lei ou relacionadas pelo Serviço Nacional de Fiscalização da Medicina e Farmácia, do Ministério da Saúde.</a:t>
            </a:r>
            <a:endParaRPr lang="pt-BR" sz="3200" dirty="0">
              <a:solidFill>
                <a:schemeClr val="tx1">
                  <a:lumMod val="95000"/>
                  <a:lumOff val="5000"/>
                </a:schemeClr>
              </a:solidFill>
              <a:effectLst/>
              <a:ea typeface="Times New Roman" panose="02020603050405020304" pitchFamily="18" charset="0"/>
            </a:endParaRPr>
          </a:p>
        </p:txBody>
      </p:sp>
      <p:sp>
        <p:nvSpPr>
          <p:cNvPr id="6" name="Retângulo 5"/>
          <p:cNvSpPr/>
          <p:nvPr/>
        </p:nvSpPr>
        <p:spPr>
          <a:xfrm>
            <a:off x="360606" y="3138413"/>
            <a:ext cx="11372045" cy="461665"/>
          </a:xfrm>
          <a:prstGeom prst="rect">
            <a:avLst/>
          </a:prstGeom>
          <a:solidFill>
            <a:schemeClr val="accent1">
              <a:lumMod val="50000"/>
            </a:schemeClr>
          </a:solidFill>
          <a:ln>
            <a:solidFill>
              <a:srgbClr val="0070C0"/>
            </a:solidFill>
          </a:ln>
        </p:spPr>
        <p:txBody>
          <a:bodyPr wrap="square">
            <a:spAutoFit/>
          </a:bodyPr>
          <a:lstStyle/>
          <a:p>
            <a:r>
              <a:rPr lang="pt-BR" sz="2400" b="1" dirty="0" smtClean="0">
                <a:solidFill>
                  <a:schemeClr val="tx1">
                    <a:lumMod val="95000"/>
                    <a:lumOff val="5000"/>
                  </a:schemeClr>
                </a:solidFill>
                <a:effectLst/>
                <a:latin typeface="Calibri" panose="020F0502020204030204" pitchFamily="34" charset="0"/>
                <a:ea typeface="Times New Roman" panose="02020603050405020304" pitchFamily="18" charset="0"/>
              </a:rPr>
              <a:t>AS DROGAS E A CRIMINALIDADE</a:t>
            </a:r>
            <a:endParaRPr lang="pt-BR" sz="2400" b="1" dirty="0">
              <a:solidFill>
                <a:schemeClr val="tx1">
                  <a:lumMod val="95000"/>
                  <a:lumOff val="5000"/>
                </a:schemeClr>
              </a:solidFill>
              <a:effectLst/>
              <a:latin typeface="Times New Roman" panose="02020603050405020304" pitchFamily="18" charset="0"/>
              <a:ea typeface="Times New Roman" panose="02020603050405020304" pitchFamily="18" charset="0"/>
            </a:endParaRPr>
          </a:p>
        </p:txBody>
      </p:sp>
      <p:sp>
        <p:nvSpPr>
          <p:cNvPr id="7" name="Retângulo 6"/>
          <p:cNvSpPr/>
          <p:nvPr/>
        </p:nvSpPr>
        <p:spPr>
          <a:xfrm>
            <a:off x="360606" y="3671463"/>
            <a:ext cx="11372045" cy="1295868"/>
          </a:xfrm>
          <a:prstGeom prst="rect">
            <a:avLst/>
          </a:prstGeom>
        </p:spPr>
        <p:txBody>
          <a:bodyPr wrap="square">
            <a:spAutoFit/>
          </a:bodyPr>
          <a:lstStyle/>
          <a:p>
            <a:pPr algn="just">
              <a:lnSpc>
                <a:spcPct val="150000"/>
              </a:lnSpc>
            </a:pPr>
            <a:r>
              <a:rPr lang="pt-BR" dirty="0" smtClean="0">
                <a:solidFill>
                  <a:schemeClr val="tx1">
                    <a:lumMod val="95000"/>
                    <a:lumOff val="5000"/>
                  </a:schemeClr>
                </a:solidFill>
                <a:effectLst/>
                <a:latin typeface="Calibri" panose="020F0502020204030204" pitchFamily="34" charset="0"/>
                <a:ea typeface="Times New Roman" panose="02020603050405020304" pitchFamily="18" charset="0"/>
              </a:rPr>
              <a:t>Drogas e criminalidades são sinônimos e caminham lado a lado no cotidiano brasileiro. Podemos perceber que mesmo com o passar dos anos o Estado não tem conseguido dar uma resposta positiva ao combate de ambos. Sendo cada vez mais evidente que a violência se aproxima das nossas portas, nos tornando reféns em nossa próprias moradias. </a:t>
            </a:r>
          </a:p>
        </p:txBody>
      </p:sp>
      <p:sp>
        <p:nvSpPr>
          <p:cNvPr id="8" name="Retângulo 7"/>
          <p:cNvSpPr/>
          <p:nvPr/>
        </p:nvSpPr>
        <p:spPr>
          <a:xfrm>
            <a:off x="360608" y="5315715"/>
            <a:ext cx="11372043" cy="1338828"/>
          </a:xfrm>
          <a:prstGeom prst="rect">
            <a:avLst/>
          </a:prstGeom>
        </p:spPr>
        <p:txBody>
          <a:bodyPr wrap="square">
            <a:spAutoFit/>
          </a:bodyPr>
          <a:lstStyle/>
          <a:p>
            <a:pPr algn="just">
              <a:lnSpc>
                <a:spcPct val="150000"/>
              </a:lnSpc>
            </a:pPr>
            <a:r>
              <a:rPr lang="pt-BR" dirty="0" smtClean="0">
                <a:solidFill>
                  <a:schemeClr val="tx1">
                    <a:lumMod val="95000"/>
                    <a:lumOff val="5000"/>
                  </a:schemeClr>
                </a:solidFill>
                <a:effectLst/>
                <a:latin typeface="Calibri" panose="020F0502020204030204" pitchFamily="34" charset="0"/>
                <a:ea typeface="Times New Roman" panose="02020603050405020304" pitchFamily="18" charset="0"/>
              </a:rPr>
              <a:t>A droga é um dos </a:t>
            </a:r>
            <a:r>
              <a:rPr lang="pt-BR" dirty="0" smtClean="0">
                <a:solidFill>
                  <a:schemeClr val="tx1">
                    <a:lumMod val="95000"/>
                    <a:lumOff val="5000"/>
                  </a:schemeClr>
                </a:solidFill>
                <a:latin typeface="Calibri" panose="020F0502020204030204" pitchFamily="34" charset="0"/>
                <a:ea typeface="Times New Roman" panose="02020603050405020304" pitchFamily="18" charset="0"/>
              </a:rPr>
              <a:t>fatores </a:t>
            </a:r>
            <a:r>
              <a:rPr lang="pt-BR" dirty="0" smtClean="0">
                <a:solidFill>
                  <a:schemeClr val="tx1">
                    <a:lumMod val="95000"/>
                    <a:lumOff val="5000"/>
                  </a:schemeClr>
                </a:solidFill>
                <a:effectLst/>
                <a:latin typeface="Calibri" panose="020F0502020204030204" pitchFamily="34" charset="0"/>
                <a:ea typeface="Times New Roman" panose="02020603050405020304" pitchFamily="18" charset="0"/>
              </a:rPr>
              <a:t>preponderantes para o aumento da criminalidade, podendo ser citado como causa para diversos tipo de delitos. Além de trazer sérios prejuízos a saúde pública, mobiliza toda um estrutura ilegal que é o tráfico de drogas.</a:t>
            </a:r>
          </a:p>
        </p:txBody>
      </p:sp>
    </p:spTree>
    <p:extLst>
      <p:ext uri="{BB962C8B-B14F-4D97-AF65-F5344CB8AC3E}">
        <p14:creationId xmlns:p14="http://schemas.microsoft.com/office/powerpoint/2010/main" val="510146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Retângulo 1"/>
          <p:cNvSpPr/>
          <p:nvPr/>
        </p:nvSpPr>
        <p:spPr>
          <a:xfrm>
            <a:off x="270456" y="295072"/>
            <a:ext cx="11487955" cy="461665"/>
          </a:xfrm>
          <a:prstGeom prst="rect">
            <a:avLst/>
          </a:prstGeom>
          <a:solidFill>
            <a:schemeClr val="accent1">
              <a:lumMod val="50000"/>
            </a:schemeClr>
          </a:solidFill>
          <a:ln>
            <a:solidFill>
              <a:srgbClr val="0070C0"/>
            </a:solidFill>
          </a:ln>
        </p:spPr>
        <p:txBody>
          <a:bodyPr wrap="square">
            <a:spAutoFit/>
          </a:bodyPr>
          <a:lstStyle/>
          <a:p>
            <a:pPr algn="just"/>
            <a:r>
              <a:rPr lang="pt-BR" sz="2400" b="1" dirty="0" smtClean="0">
                <a:solidFill>
                  <a:schemeClr val="tx1">
                    <a:lumMod val="95000"/>
                    <a:lumOff val="5000"/>
                  </a:schemeClr>
                </a:solidFill>
                <a:effectLst/>
                <a:ea typeface="Times New Roman" panose="02020603050405020304" pitchFamily="18" charset="0"/>
              </a:rPr>
              <a:t>A NOVA LEGISLAÇÃO DE TÓXICOS</a:t>
            </a:r>
            <a:endParaRPr lang="pt-BR" sz="2400" b="1" dirty="0">
              <a:solidFill>
                <a:schemeClr val="tx1">
                  <a:lumMod val="95000"/>
                  <a:lumOff val="5000"/>
                </a:schemeClr>
              </a:solidFill>
              <a:effectLst/>
              <a:ea typeface="Times New Roman" panose="02020603050405020304" pitchFamily="18" charset="0"/>
            </a:endParaRPr>
          </a:p>
        </p:txBody>
      </p:sp>
      <p:sp>
        <p:nvSpPr>
          <p:cNvPr id="3" name="Retângulo 2"/>
          <p:cNvSpPr/>
          <p:nvPr/>
        </p:nvSpPr>
        <p:spPr>
          <a:xfrm>
            <a:off x="270456" y="977241"/>
            <a:ext cx="11487955" cy="1754326"/>
          </a:xfrm>
          <a:prstGeom prst="rect">
            <a:avLst/>
          </a:prstGeom>
        </p:spPr>
        <p:txBody>
          <a:bodyPr wrap="square">
            <a:spAutoFit/>
          </a:bodyPr>
          <a:lstStyle/>
          <a:p>
            <a:pPr algn="just"/>
            <a:r>
              <a:rPr lang="pt-BR" dirty="0" smtClean="0">
                <a:solidFill>
                  <a:schemeClr val="tx1">
                    <a:lumMod val="95000"/>
                    <a:lumOff val="5000"/>
                  </a:schemeClr>
                </a:solidFill>
                <a:effectLst/>
                <a:ea typeface="Times New Roman" panose="02020603050405020304" pitchFamily="18" charset="0"/>
              </a:rPr>
              <a:t>A legislação brasileira sobre drogas concentrava-se basicamente na Lei nº. 6368.76 que revelava cunho claramente repressivo. </a:t>
            </a:r>
          </a:p>
          <a:p>
            <a:pPr algn="just"/>
            <a:endParaRPr lang="pt-BR" dirty="0">
              <a:solidFill>
                <a:schemeClr val="tx1">
                  <a:lumMod val="95000"/>
                  <a:lumOff val="5000"/>
                </a:schemeClr>
              </a:solidFill>
              <a:ea typeface="Times New Roman" panose="02020603050405020304" pitchFamily="18" charset="0"/>
            </a:endParaRPr>
          </a:p>
          <a:p>
            <a:pPr algn="just"/>
            <a:r>
              <a:rPr lang="pt-BR" dirty="0" smtClean="0">
                <a:solidFill>
                  <a:schemeClr val="tx1">
                    <a:lumMod val="95000"/>
                    <a:lumOff val="5000"/>
                  </a:schemeClr>
                </a:solidFill>
                <a:effectLst/>
                <a:ea typeface="Times New Roman" panose="02020603050405020304" pitchFamily="18" charset="0"/>
              </a:rPr>
              <a:t>Em janeiro de 2002 uma nova Lei </a:t>
            </a:r>
            <a:r>
              <a:rPr lang="pt-BR" dirty="0" err="1">
                <a:solidFill>
                  <a:schemeClr val="tx1">
                    <a:lumMod val="95000"/>
                    <a:lumOff val="5000"/>
                  </a:schemeClr>
                </a:solidFill>
                <a:ea typeface="Times New Roman" panose="02020603050405020304" pitchFamily="18" charset="0"/>
              </a:rPr>
              <a:t>A</a:t>
            </a:r>
            <a:r>
              <a:rPr lang="pt-BR" dirty="0" err="1" smtClean="0">
                <a:solidFill>
                  <a:schemeClr val="tx1">
                    <a:lumMod val="95000"/>
                    <a:lumOff val="5000"/>
                  </a:schemeClr>
                </a:solidFill>
                <a:effectLst/>
                <a:ea typeface="Times New Roman" panose="02020603050405020304" pitchFamily="18" charset="0"/>
              </a:rPr>
              <a:t>nti</a:t>
            </a:r>
            <a:r>
              <a:rPr lang="pt-BR" dirty="0" smtClean="0">
                <a:solidFill>
                  <a:schemeClr val="tx1">
                    <a:lumMod val="95000"/>
                    <a:lumOff val="5000"/>
                  </a:schemeClr>
                </a:solidFill>
                <a:effectLst/>
                <a:ea typeface="Times New Roman" panose="02020603050405020304" pitchFamily="18" charset="0"/>
              </a:rPr>
              <a:t> Drogas (Lei nº. 10.409/02) entra em vigor, pretendendo substituir a antiga. Entretanto, diante dos diversos vícios de inconstitucionalidade e defeitos técnicos encontrados em seu projeto, teve toda sua parte penal vetada, sendo que passou a vigorar apenas em seus aspectos processuais.</a:t>
            </a:r>
            <a:endParaRPr lang="pt-BR" sz="3200" dirty="0">
              <a:solidFill>
                <a:schemeClr val="tx1">
                  <a:lumMod val="95000"/>
                  <a:lumOff val="5000"/>
                </a:schemeClr>
              </a:solidFill>
              <a:effectLst/>
              <a:ea typeface="Times New Roman" panose="02020603050405020304" pitchFamily="18" charset="0"/>
            </a:endParaRPr>
          </a:p>
        </p:txBody>
      </p:sp>
      <p:sp>
        <p:nvSpPr>
          <p:cNvPr id="4" name="Retângulo 3"/>
          <p:cNvSpPr/>
          <p:nvPr/>
        </p:nvSpPr>
        <p:spPr>
          <a:xfrm>
            <a:off x="193182" y="3044404"/>
            <a:ext cx="11565228" cy="646331"/>
          </a:xfrm>
          <a:prstGeom prst="rect">
            <a:avLst/>
          </a:prstGeom>
        </p:spPr>
        <p:txBody>
          <a:bodyPr wrap="square">
            <a:spAutoFit/>
          </a:bodyPr>
          <a:lstStyle/>
          <a:p>
            <a:r>
              <a:rPr lang="pt-BR" dirty="0" smtClean="0">
                <a:solidFill>
                  <a:schemeClr val="tx1">
                    <a:lumMod val="95000"/>
                    <a:lumOff val="5000"/>
                  </a:schemeClr>
                </a:solidFill>
                <a:effectLst/>
                <a:ea typeface="Times New Roman" panose="02020603050405020304" pitchFamily="18" charset="0"/>
              </a:rPr>
              <a:t>Desse modo, as duas leis vigoraram ao mesmo tempo e, embora as modificações trazidas pela nova lei, a parte penal continuava sendo a de 1976, com cunho repressivo, enquanto a parte processual era de 2002.</a:t>
            </a:r>
            <a:endParaRPr lang="pt-BR" sz="3200" dirty="0">
              <a:solidFill>
                <a:schemeClr val="tx1">
                  <a:lumMod val="95000"/>
                  <a:lumOff val="5000"/>
                </a:schemeClr>
              </a:solidFill>
              <a:effectLst/>
              <a:ea typeface="Times New Roman" panose="02020603050405020304" pitchFamily="18" charset="0"/>
            </a:endParaRPr>
          </a:p>
        </p:txBody>
      </p:sp>
      <p:sp>
        <p:nvSpPr>
          <p:cNvPr id="5" name="Retângulo 4"/>
          <p:cNvSpPr/>
          <p:nvPr/>
        </p:nvSpPr>
        <p:spPr>
          <a:xfrm>
            <a:off x="270455" y="4003572"/>
            <a:ext cx="11487955" cy="923330"/>
          </a:xfrm>
          <a:prstGeom prst="rect">
            <a:avLst/>
          </a:prstGeom>
        </p:spPr>
        <p:txBody>
          <a:bodyPr wrap="square">
            <a:spAutoFit/>
          </a:bodyPr>
          <a:lstStyle/>
          <a:p>
            <a:r>
              <a:rPr lang="pt-BR" dirty="0" smtClean="0">
                <a:solidFill>
                  <a:schemeClr val="tx1">
                    <a:lumMod val="95000"/>
                    <a:lumOff val="5000"/>
                  </a:schemeClr>
                </a:solidFill>
                <a:effectLst/>
                <a:ea typeface="Times New Roman" panose="02020603050405020304" pitchFamily="18" charset="0"/>
              </a:rPr>
              <a:t>Para por fim nessa situação, adveio a Lei nº. 11.343/06 revogando os antigos diplomas legais, mas o ponto mais importante dessa nova lei são as modificações surgidas em relação a figura do usuário de drogas. Dentre elas, merece destaque as penas para o usuário.</a:t>
            </a:r>
            <a:endParaRPr lang="pt-BR" sz="3200" dirty="0">
              <a:solidFill>
                <a:schemeClr val="tx1">
                  <a:lumMod val="95000"/>
                  <a:lumOff val="5000"/>
                </a:schemeClr>
              </a:solidFill>
              <a:effectLst/>
              <a:ea typeface="Times New Roman" panose="02020603050405020304" pitchFamily="18" charset="0"/>
            </a:endParaRPr>
          </a:p>
        </p:txBody>
      </p:sp>
      <p:sp>
        <p:nvSpPr>
          <p:cNvPr id="6" name="Retângulo 5"/>
          <p:cNvSpPr/>
          <p:nvPr/>
        </p:nvSpPr>
        <p:spPr>
          <a:xfrm>
            <a:off x="270455" y="5111567"/>
            <a:ext cx="11487955" cy="1477328"/>
          </a:xfrm>
          <a:prstGeom prst="rect">
            <a:avLst/>
          </a:prstGeom>
          <a:solidFill>
            <a:schemeClr val="bg2">
              <a:lumMod val="75000"/>
            </a:schemeClr>
          </a:solidFill>
          <a:ln>
            <a:solidFill>
              <a:srgbClr val="0070C0"/>
            </a:solidFill>
          </a:ln>
        </p:spPr>
        <p:txBody>
          <a:bodyPr wrap="square">
            <a:spAutoFit/>
          </a:bodyPr>
          <a:lstStyle/>
          <a:p>
            <a:r>
              <a:rPr lang="pt-BR" b="1" dirty="0" smtClean="0">
                <a:solidFill>
                  <a:schemeClr val="tx1">
                    <a:lumMod val="95000"/>
                    <a:lumOff val="5000"/>
                  </a:schemeClr>
                </a:solidFill>
                <a:effectLst/>
                <a:ea typeface="Times New Roman" panose="02020603050405020304" pitchFamily="18" charset="0"/>
              </a:rPr>
              <a:t>Fernando Capez</a:t>
            </a:r>
            <a:r>
              <a:rPr lang="pt-BR" dirty="0" smtClean="0">
                <a:solidFill>
                  <a:schemeClr val="tx1">
                    <a:lumMod val="95000"/>
                    <a:lumOff val="5000"/>
                  </a:schemeClr>
                </a:solidFill>
                <a:effectLst/>
                <a:ea typeface="Times New Roman" panose="02020603050405020304" pitchFamily="18" charset="0"/>
              </a:rPr>
              <a:t>, em artigo publicado na Revista Consultor Jurídico afirma que:</a:t>
            </a:r>
            <a:endParaRPr lang="pt-BR" sz="3200" dirty="0" smtClean="0">
              <a:solidFill>
                <a:schemeClr val="tx1">
                  <a:lumMod val="95000"/>
                  <a:lumOff val="5000"/>
                </a:schemeClr>
              </a:solidFill>
              <a:effectLst/>
              <a:ea typeface="Times New Roman" panose="02020603050405020304" pitchFamily="18" charset="0"/>
            </a:endParaRPr>
          </a:p>
          <a:p>
            <a:r>
              <a:rPr lang="pt-BR" dirty="0" smtClean="0">
                <a:solidFill>
                  <a:schemeClr val="tx1">
                    <a:lumMod val="95000"/>
                    <a:lumOff val="5000"/>
                  </a:schemeClr>
                </a:solidFill>
                <a:effectLst/>
                <a:ea typeface="Times New Roman" panose="02020603050405020304" pitchFamily="18" charset="0"/>
              </a:rPr>
              <a:t>“O crime previsto no revogado art. 16 da Lei nº. 6368/76 era punido com pena de detenção, de 06 meses a 02 anos, e a pena de multa, de 20 a 50 dias-multa, calculados na forma do revogado art. 38 da Lei nº. 6368/76. Tratava-se, no entanto, de crime de menor potencial ofensivo, sujeitando-a ao procedimento da Lei nº. 9.099/95, incidindo igualmente seus institutos </a:t>
            </a:r>
            <a:r>
              <a:rPr lang="pt-BR" dirty="0" err="1" smtClean="0">
                <a:solidFill>
                  <a:schemeClr val="tx1">
                    <a:lumMod val="95000"/>
                    <a:lumOff val="5000"/>
                  </a:schemeClr>
                </a:solidFill>
                <a:effectLst/>
                <a:ea typeface="Times New Roman" panose="02020603050405020304" pitchFamily="18" charset="0"/>
              </a:rPr>
              <a:t>despenalizadores</a:t>
            </a:r>
            <a:r>
              <a:rPr lang="pt-BR" dirty="0" smtClean="0">
                <a:solidFill>
                  <a:schemeClr val="tx1">
                    <a:lumMod val="95000"/>
                    <a:lumOff val="5000"/>
                  </a:schemeClr>
                </a:solidFill>
                <a:effectLst/>
                <a:ea typeface="Times New Roman" panose="02020603050405020304" pitchFamily="18" charset="0"/>
              </a:rPr>
              <a:t>, desde que preenchidos os requisitos legais”.</a:t>
            </a:r>
            <a:endParaRPr lang="pt-BR" sz="3200" dirty="0">
              <a:solidFill>
                <a:schemeClr val="tx1">
                  <a:lumMod val="95000"/>
                  <a:lumOff val="5000"/>
                </a:schemeClr>
              </a:solidFill>
              <a:effectLst/>
              <a:ea typeface="Times New Roman" panose="02020603050405020304" pitchFamily="18" charset="0"/>
            </a:endParaRPr>
          </a:p>
        </p:txBody>
      </p:sp>
    </p:spTree>
    <p:extLst>
      <p:ext uri="{BB962C8B-B14F-4D97-AF65-F5344CB8AC3E}">
        <p14:creationId xmlns:p14="http://schemas.microsoft.com/office/powerpoint/2010/main" val="369405001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TotalTime>
  <Words>2543</Words>
  <Application>Microsoft Office PowerPoint</Application>
  <PresentationFormat>Personalizar</PresentationFormat>
  <Paragraphs>94</Paragraphs>
  <Slides>21</Slides>
  <Notes>0</Notes>
  <HiddenSlides>0</HiddenSlides>
  <MMClips>0</MMClips>
  <ScaleCrop>false</ScaleCrop>
  <HeadingPairs>
    <vt:vector size="4" baseType="variant">
      <vt:variant>
        <vt:lpstr>Tema</vt:lpstr>
      </vt:variant>
      <vt:variant>
        <vt:i4>1</vt:i4>
      </vt:variant>
      <vt:variant>
        <vt:lpstr>Títulos de slides</vt:lpstr>
      </vt:variant>
      <vt:variant>
        <vt:i4>21</vt:i4>
      </vt:variant>
    </vt:vector>
  </HeadingPairs>
  <TitlesOfParts>
    <vt:vector size="22" baseType="lpstr">
      <vt:lpstr>Tema do Office</vt:lpstr>
      <vt:lpstr>Apresentação do PowerPoint</vt:lpstr>
      <vt:lpstr>Apresentação do PowerPoint</vt:lpstr>
      <vt:lpstr>NOÇÕES GERAIS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Sergio Luis Oliveira Ferreira da Costa</dc:creator>
  <cp:lastModifiedBy>infoway</cp:lastModifiedBy>
  <cp:revision>31</cp:revision>
  <dcterms:created xsi:type="dcterms:W3CDTF">2014-04-29T02:10:24Z</dcterms:created>
  <dcterms:modified xsi:type="dcterms:W3CDTF">2014-04-29T17:26:37Z</dcterms:modified>
</cp:coreProperties>
</file>