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5" r:id="rId2"/>
    <p:sldId id="266" r:id="rId3"/>
    <p:sldId id="330" r:id="rId4"/>
    <p:sldId id="324" r:id="rId5"/>
    <p:sldId id="325" r:id="rId6"/>
    <p:sldId id="326" r:id="rId7"/>
    <p:sldId id="327" r:id="rId8"/>
    <p:sldId id="328" r:id="rId9"/>
    <p:sldId id="331" r:id="rId10"/>
    <p:sldId id="268" r:id="rId11"/>
    <p:sldId id="273" r:id="rId12"/>
    <p:sldId id="287" r:id="rId13"/>
    <p:sldId id="275" r:id="rId14"/>
    <p:sldId id="276" r:id="rId15"/>
    <p:sldId id="280" r:id="rId16"/>
    <p:sldId id="281" r:id="rId17"/>
    <p:sldId id="282" r:id="rId18"/>
    <p:sldId id="337" r:id="rId19"/>
    <p:sldId id="334" r:id="rId20"/>
    <p:sldId id="336" r:id="rId21"/>
    <p:sldId id="329" r:id="rId22"/>
    <p:sldId id="286" r:id="rId23"/>
    <p:sldId id="288" r:id="rId24"/>
    <p:sldId id="292" r:id="rId25"/>
    <p:sldId id="298" r:id="rId26"/>
    <p:sldId id="293" r:id="rId27"/>
    <p:sldId id="294" r:id="rId28"/>
    <p:sldId id="295" r:id="rId29"/>
    <p:sldId id="296" r:id="rId30"/>
    <p:sldId id="299" r:id="rId31"/>
    <p:sldId id="289" r:id="rId32"/>
    <p:sldId id="290" r:id="rId33"/>
    <p:sldId id="291" r:id="rId34"/>
    <p:sldId id="301" r:id="rId35"/>
    <p:sldId id="260" r:id="rId36"/>
  </p:sldIdLst>
  <p:sldSz cx="9144000" cy="6858000" type="screen4x3"/>
  <p:notesSz cx="6858000" cy="9144000"/>
  <p:defaultTextStyle>
    <a:defPPr>
      <a:defRPr lang="pt-BR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94DFD8-4851-4EC2-B94C-F914B2C77918}" type="doc">
      <dgm:prSet loTypeId="urn:microsoft.com/office/officeart/2005/8/layout/radial6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4FFEA042-FC62-4F5A-B35E-2EDCB681B730}">
      <dgm:prSet phldrT="[Texto]"/>
      <dgm:spPr/>
      <dgm:t>
        <a:bodyPr/>
        <a:lstStyle/>
        <a:p>
          <a:r>
            <a:rPr lang="pt-BR" dirty="0" smtClean="0"/>
            <a:t>Sistema Judicial</a:t>
          </a:r>
          <a:endParaRPr lang="pt-BR" dirty="0"/>
        </a:p>
      </dgm:t>
    </dgm:pt>
    <dgm:pt modelId="{76074010-8463-4094-ABBA-90CEE2036C76}" type="parTrans" cxnId="{504050B2-EE4D-4BA8-A36D-C1DC4E5A12F5}">
      <dgm:prSet/>
      <dgm:spPr/>
      <dgm:t>
        <a:bodyPr/>
        <a:lstStyle/>
        <a:p>
          <a:endParaRPr lang="pt-BR"/>
        </a:p>
      </dgm:t>
    </dgm:pt>
    <dgm:pt modelId="{80015659-0789-4395-A50F-FE61862F3088}" type="sibTrans" cxnId="{504050B2-EE4D-4BA8-A36D-C1DC4E5A12F5}">
      <dgm:prSet/>
      <dgm:spPr/>
      <dgm:t>
        <a:bodyPr/>
        <a:lstStyle/>
        <a:p>
          <a:endParaRPr lang="pt-BR"/>
        </a:p>
      </dgm:t>
    </dgm:pt>
    <dgm:pt modelId="{89101950-59FD-4D05-93B8-A8D299EEAA28}">
      <dgm:prSet phldrT="[Texto]"/>
      <dgm:spPr/>
      <dgm:t>
        <a:bodyPr/>
        <a:lstStyle/>
        <a:p>
          <a:r>
            <a:rPr lang="pt-BR" dirty="0" smtClean="0"/>
            <a:t>Poder Judiciário do Estado de Mato Grosso</a:t>
          </a:r>
          <a:endParaRPr lang="pt-BR" dirty="0"/>
        </a:p>
      </dgm:t>
    </dgm:pt>
    <dgm:pt modelId="{1B07E085-5C68-46B4-98F8-3DE9CAFBF253}" type="parTrans" cxnId="{BEF91ABE-C955-49FA-90DE-8B5DAD812685}">
      <dgm:prSet/>
      <dgm:spPr/>
      <dgm:t>
        <a:bodyPr/>
        <a:lstStyle/>
        <a:p>
          <a:endParaRPr lang="pt-BR"/>
        </a:p>
      </dgm:t>
    </dgm:pt>
    <dgm:pt modelId="{1632016E-B7D4-4C99-AC4E-9300CC819025}" type="sibTrans" cxnId="{BEF91ABE-C955-49FA-90DE-8B5DAD812685}">
      <dgm:prSet/>
      <dgm:spPr/>
      <dgm:t>
        <a:bodyPr/>
        <a:lstStyle/>
        <a:p>
          <a:endParaRPr lang="pt-BR"/>
        </a:p>
      </dgm:t>
    </dgm:pt>
    <dgm:pt modelId="{8DE8BCB1-B705-4277-AC32-74810ADE5330}">
      <dgm:prSet phldrT="[Texto]"/>
      <dgm:spPr/>
      <dgm:t>
        <a:bodyPr/>
        <a:lstStyle/>
        <a:p>
          <a:r>
            <a:rPr lang="pt-BR" dirty="0" smtClean="0"/>
            <a:t>Corregedor do Ministério Público do Estado de Mato Grosso</a:t>
          </a:r>
          <a:endParaRPr lang="pt-BR" dirty="0"/>
        </a:p>
      </dgm:t>
    </dgm:pt>
    <dgm:pt modelId="{8B546C9E-6830-436D-843F-D090B093BA10}" type="parTrans" cxnId="{95DCD872-BD96-4685-B322-D67F0957119A}">
      <dgm:prSet/>
      <dgm:spPr/>
      <dgm:t>
        <a:bodyPr/>
        <a:lstStyle/>
        <a:p>
          <a:endParaRPr lang="pt-BR"/>
        </a:p>
      </dgm:t>
    </dgm:pt>
    <dgm:pt modelId="{CF790056-89B4-4AD1-B306-24094790A2D9}" type="sibTrans" cxnId="{95DCD872-BD96-4685-B322-D67F0957119A}">
      <dgm:prSet/>
      <dgm:spPr/>
      <dgm:t>
        <a:bodyPr/>
        <a:lstStyle/>
        <a:p>
          <a:endParaRPr lang="pt-BR"/>
        </a:p>
      </dgm:t>
    </dgm:pt>
    <dgm:pt modelId="{B4E6C216-90BA-47BC-927C-E0B6F2257BCB}">
      <dgm:prSet phldrT="[Texto]"/>
      <dgm:spPr/>
      <dgm:t>
        <a:bodyPr/>
        <a:lstStyle/>
        <a:p>
          <a:r>
            <a:rPr lang="pt-BR" dirty="0" smtClean="0"/>
            <a:t>Ordem dos Advogados do Brasil – Seccional de Mato Grosso</a:t>
          </a:r>
          <a:endParaRPr lang="pt-BR" dirty="0"/>
        </a:p>
      </dgm:t>
    </dgm:pt>
    <dgm:pt modelId="{F56EF526-8E0C-4CA9-A5C3-A3ACA04F4FCE}" type="parTrans" cxnId="{6B10AD6C-728A-49D6-9529-4C62225290D6}">
      <dgm:prSet/>
      <dgm:spPr/>
      <dgm:t>
        <a:bodyPr/>
        <a:lstStyle/>
        <a:p>
          <a:endParaRPr lang="pt-BR"/>
        </a:p>
      </dgm:t>
    </dgm:pt>
    <dgm:pt modelId="{219014E1-05BB-4534-A3C8-E23E19392B6A}" type="sibTrans" cxnId="{6B10AD6C-728A-49D6-9529-4C62225290D6}">
      <dgm:prSet/>
      <dgm:spPr/>
      <dgm:t>
        <a:bodyPr/>
        <a:lstStyle/>
        <a:p>
          <a:endParaRPr lang="pt-BR"/>
        </a:p>
      </dgm:t>
    </dgm:pt>
    <dgm:pt modelId="{C64BBB76-B4D8-4922-9DCC-DB2AEADB4186}">
      <dgm:prSet phldrT="[Texto]"/>
      <dgm:spPr/>
      <dgm:t>
        <a:bodyPr/>
        <a:lstStyle/>
        <a:p>
          <a:r>
            <a:rPr lang="pt-BR" dirty="0" smtClean="0"/>
            <a:t>Ordem dos Advogados do Brasil – Conselho Federal</a:t>
          </a:r>
          <a:endParaRPr lang="pt-BR" dirty="0"/>
        </a:p>
      </dgm:t>
    </dgm:pt>
    <dgm:pt modelId="{DCE25B61-42A1-44FF-A887-EE81A46036E9}" type="parTrans" cxnId="{E506BB6F-41D2-428B-82AF-D5593897D609}">
      <dgm:prSet/>
      <dgm:spPr/>
      <dgm:t>
        <a:bodyPr/>
        <a:lstStyle/>
        <a:p>
          <a:endParaRPr lang="pt-BR"/>
        </a:p>
      </dgm:t>
    </dgm:pt>
    <dgm:pt modelId="{59FDFBA0-0195-481E-80B2-89402E014E9B}" type="sibTrans" cxnId="{E506BB6F-41D2-428B-82AF-D5593897D609}">
      <dgm:prSet/>
      <dgm:spPr/>
      <dgm:t>
        <a:bodyPr/>
        <a:lstStyle/>
        <a:p>
          <a:endParaRPr lang="pt-BR"/>
        </a:p>
      </dgm:t>
    </dgm:pt>
    <dgm:pt modelId="{1AABA8DB-5CED-4472-A2D8-C4FC10BDE5B1}">
      <dgm:prSet phldrT="[Texto]"/>
      <dgm:spPr/>
      <dgm:t>
        <a:bodyPr/>
        <a:lstStyle/>
        <a:p>
          <a:r>
            <a:rPr lang="pt-BR" dirty="0" smtClean="0"/>
            <a:t>Corregedoria TRT</a:t>
          </a:r>
          <a:endParaRPr lang="pt-BR" dirty="0"/>
        </a:p>
      </dgm:t>
    </dgm:pt>
    <dgm:pt modelId="{F7282457-D807-4CE3-89DC-CB3C64CC47A9}" type="parTrans" cxnId="{5EFD598A-AE13-47D0-8F23-A2024002726F}">
      <dgm:prSet/>
      <dgm:spPr/>
      <dgm:t>
        <a:bodyPr/>
        <a:lstStyle/>
        <a:p>
          <a:endParaRPr lang="pt-BR"/>
        </a:p>
      </dgm:t>
    </dgm:pt>
    <dgm:pt modelId="{DC267D7A-149C-4798-AE9F-BD9849F41237}" type="sibTrans" cxnId="{5EFD598A-AE13-47D0-8F23-A2024002726F}">
      <dgm:prSet/>
      <dgm:spPr/>
      <dgm:t>
        <a:bodyPr/>
        <a:lstStyle/>
        <a:p>
          <a:endParaRPr lang="pt-BR"/>
        </a:p>
      </dgm:t>
    </dgm:pt>
    <dgm:pt modelId="{FE043EBE-4D90-4174-B75C-FC0CBB62E45B}">
      <dgm:prSet phldrT="[Texto]"/>
      <dgm:spPr/>
      <dgm:t>
        <a:bodyPr/>
        <a:lstStyle/>
        <a:p>
          <a:r>
            <a:rPr lang="pt-BR" dirty="0" smtClean="0"/>
            <a:t>Corregedoria TER</a:t>
          </a:r>
          <a:endParaRPr lang="pt-BR" dirty="0"/>
        </a:p>
      </dgm:t>
    </dgm:pt>
    <dgm:pt modelId="{87522787-F64C-40DF-991B-54ADCEBA8BF6}" type="parTrans" cxnId="{8D75A26F-1E31-4F5C-8AC3-16B42DE5B79F}">
      <dgm:prSet/>
      <dgm:spPr/>
      <dgm:t>
        <a:bodyPr/>
        <a:lstStyle/>
        <a:p>
          <a:endParaRPr lang="pt-BR"/>
        </a:p>
      </dgm:t>
    </dgm:pt>
    <dgm:pt modelId="{21C1F310-C3F3-47A6-B059-3A69FB3AF767}" type="sibTrans" cxnId="{8D75A26F-1E31-4F5C-8AC3-16B42DE5B79F}">
      <dgm:prSet/>
      <dgm:spPr/>
      <dgm:t>
        <a:bodyPr/>
        <a:lstStyle/>
        <a:p>
          <a:endParaRPr lang="pt-BR"/>
        </a:p>
      </dgm:t>
    </dgm:pt>
    <dgm:pt modelId="{B82C835F-67B8-4117-90AA-B7FC4D9455EC}">
      <dgm:prSet phldrT="[Texto]"/>
      <dgm:spPr/>
      <dgm:t>
        <a:bodyPr/>
        <a:lstStyle/>
        <a:p>
          <a:r>
            <a:rPr lang="pt-BR" dirty="0" smtClean="0"/>
            <a:t>Defensoria Pública</a:t>
          </a:r>
          <a:endParaRPr lang="pt-BR" dirty="0"/>
        </a:p>
      </dgm:t>
    </dgm:pt>
    <dgm:pt modelId="{DF6C6DF9-5BD0-4A9E-83AA-A5FED860B40C}" type="parTrans" cxnId="{9CEB6537-D085-4A32-ABA8-ECBAAF35B87D}">
      <dgm:prSet/>
      <dgm:spPr/>
      <dgm:t>
        <a:bodyPr/>
        <a:lstStyle/>
        <a:p>
          <a:endParaRPr lang="pt-BR"/>
        </a:p>
      </dgm:t>
    </dgm:pt>
    <dgm:pt modelId="{D784D1B0-6B1F-40AC-8DA9-35CA4C7CA3DD}" type="sibTrans" cxnId="{9CEB6537-D085-4A32-ABA8-ECBAAF35B87D}">
      <dgm:prSet/>
      <dgm:spPr/>
      <dgm:t>
        <a:bodyPr/>
        <a:lstStyle/>
        <a:p>
          <a:endParaRPr lang="pt-BR"/>
        </a:p>
      </dgm:t>
    </dgm:pt>
    <dgm:pt modelId="{BA2D6ACA-F776-49B8-8C56-EB0B8A1C7E54}">
      <dgm:prSet phldrT="[Texto]"/>
      <dgm:spPr/>
      <dgm:t>
        <a:bodyPr/>
        <a:lstStyle/>
        <a:p>
          <a:r>
            <a:rPr lang="pt-BR" dirty="0" smtClean="0"/>
            <a:t>Procuradoria Geral do Estado</a:t>
          </a:r>
        </a:p>
        <a:p>
          <a:r>
            <a:rPr lang="pt-BR" dirty="0" smtClean="0"/>
            <a:t>AMAM</a:t>
          </a:r>
          <a:endParaRPr lang="pt-BR" dirty="0"/>
        </a:p>
      </dgm:t>
    </dgm:pt>
    <dgm:pt modelId="{516EDCCE-7277-4270-B5AF-9AB9148E8118}" type="parTrans" cxnId="{B4A6647C-ED8A-49A2-8606-9913D1E7ED1E}">
      <dgm:prSet/>
      <dgm:spPr/>
      <dgm:t>
        <a:bodyPr/>
        <a:lstStyle/>
        <a:p>
          <a:endParaRPr lang="pt-BR"/>
        </a:p>
      </dgm:t>
    </dgm:pt>
    <dgm:pt modelId="{647527A2-D792-4BAB-B3A0-493938B20FEF}" type="sibTrans" cxnId="{B4A6647C-ED8A-49A2-8606-9913D1E7ED1E}">
      <dgm:prSet/>
      <dgm:spPr/>
      <dgm:t>
        <a:bodyPr/>
        <a:lstStyle/>
        <a:p>
          <a:endParaRPr lang="pt-BR"/>
        </a:p>
      </dgm:t>
    </dgm:pt>
    <dgm:pt modelId="{5890D32F-4231-4895-A20B-A0C5322F725A}">
      <dgm:prSet phldrT="[Texto]"/>
      <dgm:spPr/>
      <dgm:t>
        <a:bodyPr/>
        <a:lstStyle/>
        <a:p>
          <a:r>
            <a:rPr lang="pt-BR" dirty="0" smtClean="0"/>
            <a:t>Secretaria de Justiça e Direitos Humanos</a:t>
          </a:r>
          <a:endParaRPr lang="pt-BR" dirty="0"/>
        </a:p>
      </dgm:t>
    </dgm:pt>
    <dgm:pt modelId="{0AAC64B9-F23A-472A-B767-D6EA2DD8BADF}" type="parTrans" cxnId="{A9A921B1-B48A-4EEC-8185-96BFA2760821}">
      <dgm:prSet/>
      <dgm:spPr/>
      <dgm:t>
        <a:bodyPr/>
        <a:lstStyle/>
        <a:p>
          <a:endParaRPr lang="pt-BR"/>
        </a:p>
      </dgm:t>
    </dgm:pt>
    <dgm:pt modelId="{3057013C-9467-4947-B941-196BF9FE824F}" type="sibTrans" cxnId="{A9A921B1-B48A-4EEC-8185-96BFA2760821}">
      <dgm:prSet/>
      <dgm:spPr/>
      <dgm:t>
        <a:bodyPr/>
        <a:lstStyle/>
        <a:p>
          <a:endParaRPr lang="pt-BR"/>
        </a:p>
      </dgm:t>
    </dgm:pt>
    <dgm:pt modelId="{68F434B8-BF39-46C6-8285-8A4A1E6D4D88}">
      <dgm:prSet phldrT="[Texto]"/>
      <dgm:spPr/>
      <dgm:t>
        <a:bodyPr/>
        <a:lstStyle/>
        <a:p>
          <a:r>
            <a:rPr lang="pt-BR" dirty="0" smtClean="0"/>
            <a:t>Diretoria da ESMAGIS</a:t>
          </a:r>
          <a:endParaRPr lang="pt-BR" dirty="0"/>
        </a:p>
      </dgm:t>
    </dgm:pt>
    <dgm:pt modelId="{4D6E696E-6DDA-4D14-B201-201A9F47E07A}" type="parTrans" cxnId="{FBE5032B-72ED-4E6B-9FAB-FEE9CE5E7061}">
      <dgm:prSet/>
      <dgm:spPr/>
      <dgm:t>
        <a:bodyPr/>
        <a:lstStyle/>
        <a:p>
          <a:endParaRPr lang="pt-BR"/>
        </a:p>
      </dgm:t>
    </dgm:pt>
    <dgm:pt modelId="{5A2DB11E-B387-41F2-8621-5155C2F32622}" type="sibTrans" cxnId="{FBE5032B-72ED-4E6B-9FAB-FEE9CE5E7061}">
      <dgm:prSet/>
      <dgm:spPr/>
      <dgm:t>
        <a:bodyPr/>
        <a:lstStyle/>
        <a:p>
          <a:endParaRPr lang="pt-BR"/>
        </a:p>
      </dgm:t>
    </dgm:pt>
    <dgm:pt modelId="{C6696F5A-6849-4632-9A68-ECF311AB8BE0}" type="pres">
      <dgm:prSet presAssocID="{2E94DFD8-4851-4EC2-B94C-F914B2C779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75C9CD5-632B-4D43-9EF3-4094FE14829C}" type="pres">
      <dgm:prSet presAssocID="{4FFEA042-FC62-4F5A-B35E-2EDCB681B730}" presName="centerShape" presStyleLbl="node0" presStyleIdx="0" presStyleCnt="1"/>
      <dgm:spPr/>
      <dgm:t>
        <a:bodyPr/>
        <a:lstStyle/>
        <a:p>
          <a:endParaRPr lang="pt-BR"/>
        </a:p>
      </dgm:t>
    </dgm:pt>
    <dgm:pt modelId="{E700DFED-59C8-404B-93A6-5F6CBF74B011}" type="pres">
      <dgm:prSet presAssocID="{89101950-59FD-4D05-93B8-A8D299EEAA2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53EEF2-356B-41ED-8E62-C75A8313DB25}" type="pres">
      <dgm:prSet presAssocID="{89101950-59FD-4D05-93B8-A8D299EEAA28}" presName="dummy" presStyleCnt="0"/>
      <dgm:spPr/>
    </dgm:pt>
    <dgm:pt modelId="{B3EDF93E-2C2C-4C24-A734-671F0B96E31C}" type="pres">
      <dgm:prSet presAssocID="{1632016E-B7D4-4C99-AC4E-9300CC819025}" presName="sibTrans" presStyleLbl="sibTrans2D1" presStyleIdx="0" presStyleCnt="10"/>
      <dgm:spPr/>
      <dgm:t>
        <a:bodyPr/>
        <a:lstStyle/>
        <a:p>
          <a:endParaRPr lang="pt-BR"/>
        </a:p>
      </dgm:t>
    </dgm:pt>
    <dgm:pt modelId="{09455565-A5E8-439C-AC18-4E8783375CE6}" type="pres">
      <dgm:prSet presAssocID="{8DE8BCB1-B705-4277-AC32-74810ADE5330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A9C817-BBCC-488D-8F92-785E092E740B}" type="pres">
      <dgm:prSet presAssocID="{8DE8BCB1-B705-4277-AC32-74810ADE5330}" presName="dummy" presStyleCnt="0"/>
      <dgm:spPr/>
    </dgm:pt>
    <dgm:pt modelId="{F6F83D61-122D-4664-B088-98273A451ACC}" type="pres">
      <dgm:prSet presAssocID="{CF790056-89B4-4AD1-B306-24094790A2D9}" presName="sibTrans" presStyleLbl="sibTrans2D1" presStyleIdx="1" presStyleCnt="10"/>
      <dgm:spPr/>
      <dgm:t>
        <a:bodyPr/>
        <a:lstStyle/>
        <a:p>
          <a:endParaRPr lang="pt-BR"/>
        </a:p>
      </dgm:t>
    </dgm:pt>
    <dgm:pt modelId="{9E728A95-C74C-4CCB-B18C-D76D4C742122}" type="pres">
      <dgm:prSet presAssocID="{B4E6C216-90BA-47BC-927C-E0B6F2257BCB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F0E7D1-EB15-46F5-8762-7625C2A78C12}" type="pres">
      <dgm:prSet presAssocID="{B4E6C216-90BA-47BC-927C-E0B6F2257BCB}" presName="dummy" presStyleCnt="0"/>
      <dgm:spPr/>
    </dgm:pt>
    <dgm:pt modelId="{84C81BB3-D97A-4D0E-9046-247EDEBA8B77}" type="pres">
      <dgm:prSet presAssocID="{219014E1-05BB-4534-A3C8-E23E19392B6A}" presName="sibTrans" presStyleLbl="sibTrans2D1" presStyleIdx="2" presStyleCnt="10"/>
      <dgm:spPr/>
      <dgm:t>
        <a:bodyPr/>
        <a:lstStyle/>
        <a:p>
          <a:endParaRPr lang="pt-BR"/>
        </a:p>
      </dgm:t>
    </dgm:pt>
    <dgm:pt modelId="{FC05E2FA-4403-4EBF-96C9-3C43FDC67C14}" type="pres">
      <dgm:prSet presAssocID="{C64BBB76-B4D8-4922-9DCC-DB2AEADB4186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98CFEB-6808-4B59-8026-15B6758ADBE7}" type="pres">
      <dgm:prSet presAssocID="{C64BBB76-B4D8-4922-9DCC-DB2AEADB4186}" presName="dummy" presStyleCnt="0"/>
      <dgm:spPr/>
    </dgm:pt>
    <dgm:pt modelId="{2CFB7EC9-6C94-4440-BD2D-DD9731F86E16}" type="pres">
      <dgm:prSet presAssocID="{59FDFBA0-0195-481E-80B2-89402E014E9B}" presName="sibTrans" presStyleLbl="sibTrans2D1" presStyleIdx="3" presStyleCnt="10"/>
      <dgm:spPr/>
      <dgm:t>
        <a:bodyPr/>
        <a:lstStyle/>
        <a:p>
          <a:endParaRPr lang="pt-BR"/>
        </a:p>
      </dgm:t>
    </dgm:pt>
    <dgm:pt modelId="{59199523-032D-4A16-84D1-9DFABFEFD428}" type="pres">
      <dgm:prSet presAssocID="{1AABA8DB-5CED-4472-A2D8-C4FC10BDE5B1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8E2292-D326-464C-BE4A-F009AF1DA8FB}" type="pres">
      <dgm:prSet presAssocID="{1AABA8DB-5CED-4472-A2D8-C4FC10BDE5B1}" presName="dummy" presStyleCnt="0"/>
      <dgm:spPr/>
    </dgm:pt>
    <dgm:pt modelId="{2C06A856-F74A-41D7-90E8-1C9926F97A87}" type="pres">
      <dgm:prSet presAssocID="{DC267D7A-149C-4798-AE9F-BD9849F41237}" presName="sibTrans" presStyleLbl="sibTrans2D1" presStyleIdx="4" presStyleCnt="10"/>
      <dgm:spPr/>
      <dgm:t>
        <a:bodyPr/>
        <a:lstStyle/>
        <a:p>
          <a:endParaRPr lang="pt-BR"/>
        </a:p>
      </dgm:t>
    </dgm:pt>
    <dgm:pt modelId="{D0BD22E3-B849-4032-9651-0F778BC51DE8}" type="pres">
      <dgm:prSet presAssocID="{FE043EBE-4D90-4174-B75C-FC0CBB62E45B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3A1CBE-12B2-46F1-AE49-74A2BFFA9B62}" type="pres">
      <dgm:prSet presAssocID="{FE043EBE-4D90-4174-B75C-FC0CBB62E45B}" presName="dummy" presStyleCnt="0"/>
      <dgm:spPr/>
    </dgm:pt>
    <dgm:pt modelId="{F527FD2C-A8D2-4ED1-BCE2-6FFB3C686ADE}" type="pres">
      <dgm:prSet presAssocID="{21C1F310-C3F3-47A6-B059-3A69FB3AF767}" presName="sibTrans" presStyleLbl="sibTrans2D1" presStyleIdx="5" presStyleCnt="10"/>
      <dgm:spPr/>
      <dgm:t>
        <a:bodyPr/>
        <a:lstStyle/>
        <a:p>
          <a:endParaRPr lang="pt-BR"/>
        </a:p>
      </dgm:t>
    </dgm:pt>
    <dgm:pt modelId="{5AA8632E-E0D3-4DF1-929D-60FE3904F9EC}" type="pres">
      <dgm:prSet presAssocID="{B82C835F-67B8-4117-90AA-B7FC4D9455EC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ED512D-7C45-4E62-A9E5-44D542D2FBF2}" type="pres">
      <dgm:prSet presAssocID="{B82C835F-67B8-4117-90AA-B7FC4D9455EC}" presName="dummy" presStyleCnt="0"/>
      <dgm:spPr/>
    </dgm:pt>
    <dgm:pt modelId="{E8459B94-4B38-404B-9838-C3313943F142}" type="pres">
      <dgm:prSet presAssocID="{D784D1B0-6B1F-40AC-8DA9-35CA4C7CA3DD}" presName="sibTrans" presStyleLbl="sibTrans2D1" presStyleIdx="6" presStyleCnt="10"/>
      <dgm:spPr/>
      <dgm:t>
        <a:bodyPr/>
        <a:lstStyle/>
        <a:p>
          <a:endParaRPr lang="pt-BR"/>
        </a:p>
      </dgm:t>
    </dgm:pt>
    <dgm:pt modelId="{24545A30-2096-402D-AC61-A74C0CB154E7}" type="pres">
      <dgm:prSet presAssocID="{BA2D6ACA-F776-49B8-8C56-EB0B8A1C7E54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601F59-E8E2-4DBB-B4B6-D47D8C3FD465}" type="pres">
      <dgm:prSet presAssocID="{BA2D6ACA-F776-49B8-8C56-EB0B8A1C7E54}" presName="dummy" presStyleCnt="0"/>
      <dgm:spPr/>
    </dgm:pt>
    <dgm:pt modelId="{2AA2C952-5556-421C-92AB-4E73E9A7879C}" type="pres">
      <dgm:prSet presAssocID="{647527A2-D792-4BAB-B3A0-493938B20FEF}" presName="sibTrans" presStyleLbl="sibTrans2D1" presStyleIdx="7" presStyleCnt="10"/>
      <dgm:spPr/>
      <dgm:t>
        <a:bodyPr/>
        <a:lstStyle/>
        <a:p>
          <a:endParaRPr lang="pt-BR"/>
        </a:p>
      </dgm:t>
    </dgm:pt>
    <dgm:pt modelId="{1D9E61F2-8B83-410E-A2F7-73C544B50F0B}" type="pres">
      <dgm:prSet presAssocID="{5890D32F-4231-4895-A20B-A0C5322F725A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B47DA4-09BC-4B82-8F1E-752632F50971}" type="pres">
      <dgm:prSet presAssocID="{5890D32F-4231-4895-A20B-A0C5322F725A}" presName="dummy" presStyleCnt="0"/>
      <dgm:spPr/>
    </dgm:pt>
    <dgm:pt modelId="{259E9ED1-8EBB-4A77-8545-530FE057B1DC}" type="pres">
      <dgm:prSet presAssocID="{3057013C-9467-4947-B941-196BF9FE824F}" presName="sibTrans" presStyleLbl="sibTrans2D1" presStyleIdx="8" presStyleCnt="10"/>
      <dgm:spPr/>
      <dgm:t>
        <a:bodyPr/>
        <a:lstStyle/>
        <a:p>
          <a:endParaRPr lang="pt-BR"/>
        </a:p>
      </dgm:t>
    </dgm:pt>
    <dgm:pt modelId="{1440B3C0-3AFB-4852-95D4-C03388801501}" type="pres">
      <dgm:prSet presAssocID="{68F434B8-BF39-46C6-8285-8A4A1E6D4D88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B1BCE3-B63B-4F75-B6A8-90DC041DC119}" type="pres">
      <dgm:prSet presAssocID="{68F434B8-BF39-46C6-8285-8A4A1E6D4D88}" presName="dummy" presStyleCnt="0"/>
      <dgm:spPr/>
    </dgm:pt>
    <dgm:pt modelId="{FAD6A35F-EADD-4FD4-8102-8BA625363152}" type="pres">
      <dgm:prSet presAssocID="{5A2DB11E-B387-41F2-8621-5155C2F32622}" presName="sibTrans" presStyleLbl="sibTrans2D1" presStyleIdx="9" presStyleCnt="10"/>
      <dgm:spPr/>
      <dgm:t>
        <a:bodyPr/>
        <a:lstStyle/>
        <a:p>
          <a:endParaRPr lang="pt-BR"/>
        </a:p>
      </dgm:t>
    </dgm:pt>
  </dgm:ptLst>
  <dgm:cxnLst>
    <dgm:cxn modelId="{6CB871FB-8146-4F19-8AA2-7B72517E8741}" type="presOf" srcId="{FE043EBE-4D90-4174-B75C-FC0CBB62E45B}" destId="{D0BD22E3-B849-4032-9651-0F778BC51DE8}" srcOrd="0" destOrd="0" presId="urn:microsoft.com/office/officeart/2005/8/layout/radial6"/>
    <dgm:cxn modelId="{8D75A26F-1E31-4F5C-8AC3-16B42DE5B79F}" srcId="{4FFEA042-FC62-4F5A-B35E-2EDCB681B730}" destId="{FE043EBE-4D90-4174-B75C-FC0CBB62E45B}" srcOrd="5" destOrd="0" parTransId="{87522787-F64C-40DF-991B-54ADCEBA8BF6}" sibTransId="{21C1F310-C3F3-47A6-B059-3A69FB3AF767}"/>
    <dgm:cxn modelId="{932D0600-8B1A-41F2-8FAB-18923DBB307C}" type="presOf" srcId="{DC267D7A-149C-4798-AE9F-BD9849F41237}" destId="{2C06A856-F74A-41D7-90E8-1C9926F97A87}" srcOrd="0" destOrd="0" presId="urn:microsoft.com/office/officeart/2005/8/layout/radial6"/>
    <dgm:cxn modelId="{452C60F7-ED13-4B33-996E-AE62FECD1859}" type="presOf" srcId="{C64BBB76-B4D8-4922-9DCC-DB2AEADB4186}" destId="{FC05E2FA-4403-4EBF-96C9-3C43FDC67C14}" srcOrd="0" destOrd="0" presId="urn:microsoft.com/office/officeart/2005/8/layout/radial6"/>
    <dgm:cxn modelId="{706D92D7-CDCA-4AAA-94F5-FAE92D791041}" type="presOf" srcId="{3057013C-9467-4947-B941-196BF9FE824F}" destId="{259E9ED1-8EBB-4A77-8545-530FE057B1DC}" srcOrd="0" destOrd="0" presId="urn:microsoft.com/office/officeart/2005/8/layout/radial6"/>
    <dgm:cxn modelId="{7E81FB7C-15EA-44E1-ABEC-4A68E2678AF3}" type="presOf" srcId="{2E94DFD8-4851-4EC2-B94C-F914B2C77918}" destId="{C6696F5A-6849-4632-9A68-ECF311AB8BE0}" srcOrd="0" destOrd="0" presId="urn:microsoft.com/office/officeart/2005/8/layout/radial6"/>
    <dgm:cxn modelId="{6B10AD6C-728A-49D6-9529-4C62225290D6}" srcId="{4FFEA042-FC62-4F5A-B35E-2EDCB681B730}" destId="{B4E6C216-90BA-47BC-927C-E0B6F2257BCB}" srcOrd="2" destOrd="0" parTransId="{F56EF526-8E0C-4CA9-A5C3-A3ACA04F4FCE}" sibTransId="{219014E1-05BB-4534-A3C8-E23E19392B6A}"/>
    <dgm:cxn modelId="{9CEB6537-D085-4A32-ABA8-ECBAAF35B87D}" srcId="{4FFEA042-FC62-4F5A-B35E-2EDCB681B730}" destId="{B82C835F-67B8-4117-90AA-B7FC4D9455EC}" srcOrd="6" destOrd="0" parTransId="{DF6C6DF9-5BD0-4A9E-83AA-A5FED860B40C}" sibTransId="{D784D1B0-6B1F-40AC-8DA9-35CA4C7CA3DD}"/>
    <dgm:cxn modelId="{E506BB6F-41D2-428B-82AF-D5593897D609}" srcId="{4FFEA042-FC62-4F5A-B35E-2EDCB681B730}" destId="{C64BBB76-B4D8-4922-9DCC-DB2AEADB4186}" srcOrd="3" destOrd="0" parTransId="{DCE25B61-42A1-44FF-A887-EE81A46036E9}" sibTransId="{59FDFBA0-0195-481E-80B2-89402E014E9B}"/>
    <dgm:cxn modelId="{FBE5032B-72ED-4E6B-9FAB-FEE9CE5E7061}" srcId="{4FFEA042-FC62-4F5A-B35E-2EDCB681B730}" destId="{68F434B8-BF39-46C6-8285-8A4A1E6D4D88}" srcOrd="9" destOrd="0" parTransId="{4D6E696E-6DDA-4D14-B201-201A9F47E07A}" sibTransId="{5A2DB11E-B387-41F2-8621-5155C2F32622}"/>
    <dgm:cxn modelId="{31FFC740-8FBE-40ED-A00B-24CE01AD89B3}" type="presOf" srcId="{68F434B8-BF39-46C6-8285-8A4A1E6D4D88}" destId="{1440B3C0-3AFB-4852-95D4-C03388801501}" srcOrd="0" destOrd="0" presId="urn:microsoft.com/office/officeart/2005/8/layout/radial6"/>
    <dgm:cxn modelId="{57FC6A81-5093-4942-A39F-7DC0131E2662}" type="presOf" srcId="{CF790056-89B4-4AD1-B306-24094790A2D9}" destId="{F6F83D61-122D-4664-B088-98273A451ACC}" srcOrd="0" destOrd="0" presId="urn:microsoft.com/office/officeart/2005/8/layout/radial6"/>
    <dgm:cxn modelId="{B4A6647C-ED8A-49A2-8606-9913D1E7ED1E}" srcId="{4FFEA042-FC62-4F5A-B35E-2EDCB681B730}" destId="{BA2D6ACA-F776-49B8-8C56-EB0B8A1C7E54}" srcOrd="7" destOrd="0" parTransId="{516EDCCE-7277-4270-B5AF-9AB9148E8118}" sibTransId="{647527A2-D792-4BAB-B3A0-493938B20FEF}"/>
    <dgm:cxn modelId="{95DCD872-BD96-4685-B322-D67F0957119A}" srcId="{4FFEA042-FC62-4F5A-B35E-2EDCB681B730}" destId="{8DE8BCB1-B705-4277-AC32-74810ADE5330}" srcOrd="1" destOrd="0" parTransId="{8B546C9E-6830-436D-843F-D090B093BA10}" sibTransId="{CF790056-89B4-4AD1-B306-24094790A2D9}"/>
    <dgm:cxn modelId="{D49427AF-058B-4302-894A-0D87408F6DB8}" type="presOf" srcId="{5A2DB11E-B387-41F2-8621-5155C2F32622}" destId="{FAD6A35F-EADD-4FD4-8102-8BA625363152}" srcOrd="0" destOrd="0" presId="urn:microsoft.com/office/officeart/2005/8/layout/radial6"/>
    <dgm:cxn modelId="{84E03170-7DE2-4234-BC4D-05996876F856}" type="presOf" srcId="{59FDFBA0-0195-481E-80B2-89402E014E9B}" destId="{2CFB7EC9-6C94-4440-BD2D-DD9731F86E16}" srcOrd="0" destOrd="0" presId="urn:microsoft.com/office/officeart/2005/8/layout/radial6"/>
    <dgm:cxn modelId="{47F0FA12-2F2F-4337-ABDB-B0FC8B804853}" type="presOf" srcId="{1632016E-B7D4-4C99-AC4E-9300CC819025}" destId="{B3EDF93E-2C2C-4C24-A734-671F0B96E31C}" srcOrd="0" destOrd="0" presId="urn:microsoft.com/office/officeart/2005/8/layout/radial6"/>
    <dgm:cxn modelId="{A9A921B1-B48A-4EEC-8185-96BFA2760821}" srcId="{4FFEA042-FC62-4F5A-B35E-2EDCB681B730}" destId="{5890D32F-4231-4895-A20B-A0C5322F725A}" srcOrd="8" destOrd="0" parTransId="{0AAC64B9-F23A-472A-B767-D6EA2DD8BADF}" sibTransId="{3057013C-9467-4947-B941-196BF9FE824F}"/>
    <dgm:cxn modelId="{333955D2-4642-46D5-A772-A3C788CACD33}" type="presOf" srcId="{8DE8BCB1-B705-4277-AC32-74810ADE5330}" destId="{09455565-A5E8-439C-AC18-4E8783375CE6}" srcOrd="0" destOrd="0" presId="urn:microsoft.com/office/officeart/2005/8/layout/radial6"/>
    <dgm:cxn modelId="{1BE225D4-BB7F-40B6-908E-EC46AE171357}" type="presOf" srcId="{219014E1-05BB-4534-A3C8-E23E19392B6A}" destId="{84C81BB3-D97A-4D0E-9046-247EDEBA8B77}" srcOrd="0" destOrd="0" presId="urn:microsoft.com/office/officeart/2005/8/layout/radial6"/>
    <dgm:cxn modelId="{DE016ADE-79D3-4E40-B594-4335CB1A7EB0}" type="presOf" srcId="{BA2D6ACA-F776-49B8-8C56-EB0B8A1C7E54}" destId="{24545A30-2096-402D-AC61-A74C0CB154E7}" srcOrd="0" destOrd="0" presId="urn:microsoft.com/office/officeart/2005/8/layout/radial6"/>
    <dgm:cxn modelId="{5EFD598A-AE13-47D0-8F23-A2024002726F}" srcId="{4FFEA042-FC62-4F5A-B35E-2EDCB681B730}" destId="{1AABA8DB-5CED-4472-A2D8-C4FC10BDE5B1}" srcOrd="4" destOrd="0" parTransId="{F7282457-D807-4CE3-89DC-CB3C64CC47A9}" sibTransId="{DC267D7A-149C-4798-AE9F-BD9849F41237}"/>
    <dgm:cxn modelId="{5EA4E992-7890-480E-B43D-2245502A277C}" type="presOf" srcId="{D784D1B0-6B1F-40AC-8DA9-35CA4C7CA3DD}" destId="{E8459B94-4B38-404B-9838-C3313943F142}" srcOrd="0" destOrd="0" presId="urn:microsoft.com/office/officeart/2005/8/layout/radial6"/>
    <dgm:cxn modelId="{995A20E6-F944-45A6-B783-0D618DEE504E}" type="presOf" srcId="{21C1F310-C3F3-47A6-B059-3A69FB3AF767}" destId="{F527FD2C-A8D2-4ED1-BCE2-6FFB3C686ADE}" srcOrd="0" destOrd="0" presId="urn:microsoft.com/office/officeart/2005/8/layout/radial6"/>
    <dgm:cxn modelId="{504050B2-EE4D-4BA8-A36D-C1DC4E5A12F5}" srcId="{2E94DFD8-4851-4EC2-B94C-F914B2C77918}" destId="{4FFEA042-FC62-4F5A-B35E-2EDCB681B730}" srcOrd="0" destOrd="0" parTransId="{76074010-8463-4094-ABBA-90CEE2036C76}" sibTransId="{80015659-0789-4395-A50F-FE61862F3088}"/>
    <dgm:cxn modelId="{775C7E5C-EFFB-4C80-AA20-B025BC7A2BA0}" type="presOf" srcId="{B82C835F-67B8-4117-90AA-B7FC4D9455EC}" destId="{5AA8632E-E0D3-4DF1-929D-60FE3904F9EC}" srcOrd="0" destOrd="0" presId="urn:microsoft.com/office/officeart/2005/8/layout/radial6"/>
    <dgm:cxn modelId="{8CFD6F8F-E31A-4E66-B9C4-B096B4A1A936}" type="presOf" srcId="{89101950-59FD-4D05-93B8-A8D299EEAA28}" destId="{E700DFED-59C8-404B-93A6-5F6CBF74B011}" srcOrd="0" destOrd="0" presId="urn:microsoft.com/office/officeart/2005/8/layout/radial6"/>
    <dgm:cxn modelId="{BEF91ABE-C955-49FA-90DE-8B5DAD812685}" srcId="{4FFEA042-FC62-4F5A-B35E-2EDCB681B730}" destId="{89101950-59FD-4D05-93B8-A8D299EEAA28}" srcOrd="0" destOrd="0" parTransId="{1B07E085-5C68-46B4-98F8-3DE9CAFBF253}" sibTransId="{1632016E-B7D4-4C99-AC4E-9300CC819025}"/>
    <dgm:cxn modelId="{8CDD2BBF-3AAF-4F80-92D2-45BF30262FA8}" type="presOf" srcId="{B4E6C216-90BA-47BC-927C-E0B6F2257BCB}" destId="{9E728A95-C74C-4CCB-B18C-D76D4C742122}" srcOrd="0" destOrd="0" presId="urn:microsoft.com/office/officeart/2005/8/layout/radial6"/>
    <dgm:cxn modelId="{03FC2E40-C2EA-4610-BA9D-9CE2490BD6E1}" type="presOf" srcId="{4FFEA042-FC62-4F5A-B35E-2EDCB681B730}" destId="{F75C9CD5-632B-4D43-9EF3-4094FE14829C}" srcOrd="0" destOrd="0" presId="urn:microsoft.com/office/officeart/2005/8/layout/radial6"/>
    <dgm:cxn modelId="{DD82C849-D203-4D75-A277-BEC4BFBF4EB7}" type="presOf" srcId="{1AABA8DB-5CED-4472-A2D8-C4FC10BDE5B1}" destId="{59199523-032D-4A16-84D1-9DFABFEFD428}" srcOrd="0" destOrd="0" presId="urn:microsoft.com/office/officeart/2005/8/layout/radial6"/>
    <dgm:cxn modelId="{7F35E875-4B98-4002-89F3-5D1155B72E2F}" type="presOf" srcId="{5890D32F-4231-4895-A20B-A0C5322F725A}" destId="{1D9E61F2-8B83-410E-A2F7-73C544B50F0B}" srcOrd="0" destOrd="0" presId="urn:microsoft.com/office/officeart/2005/8/layout/radial6"/>
    <dgm:cxn modelId="{28F59FB3-7BA3-4905-96ED-AAB2739733B0}" type="presOf" srcId="{647527A2-D792-4BAB-B3A0-493938B20FEF}" destId="{2AA2C952-5556-421C-92AB-4E73E9A7879C}" srcOrd="0" destOrd="0" presId="urn:microsoft.com/office/officeart/2005/8/layout/radial6"/>
    <dgm:cxn modelId="{3FB1E6DB-A7B1-43D5-BF6C-7BF1F2612AA2}" type="presParOf" srcId="{C6696F5A-6849-4632-9A68-ECF311AB8BE0}" destId="{F75C9CD5-632B-4D43-9EF3-4094FE14829C}" srcOrd="0" destOrd="0" presId="urn:microsoft.com/office/officeart/2005/8/layout/radial6"/>
    <dgm:cxn modelId="{40615EA1-597A-42B1-8EAD-9B828D107DED}" type="presParOf" srcId="{C6696F5A-6849-4632-9A68-ECF311AB8BE0}" destId="{E700DFED-59C8-404B-93A6-5F6CBF74B011}" srcOrd="1" destOrd="0" presId="urn:microsoft.com/office/officeart/2005/8/layout/radial6"/>
    <dgm:cxn modelId="{5E25C431-1E6B-40B1-A70D-9946EEA91D28}" type="presParOf" srcId="{C6696F5A-6849-4632-9A68-ECF311AB8BE0}" destId="{3753EEF2-356B-41ED-8E62-C75A8313DB25}" srcOrd="2" destOrd="0" presId="urn:microsoft.com/office/officeart/2005/8/layout/radial6"/>
    <dgm:cxn modelId="{2434C30B-7F2A-4739-8D2F-8E3525A11331}" type="presParOf" srcId="{C6696F5A-6849-4632-9A68-ECF311AB8BE0}" destId="{B3EDF93E-2C2C-4C24-A734-671F0B96E31C}" srcOrd="3" destOrd="0" presId="urn:microsoft.com/office/officeart/2005/8/layout/radial6"/>
    <dgm:cxn modelId="{4D42EE2A-1DE4-4DEA-B7B6-12F6418F2799}" type="presParOf" srcId="{C6696F5A-6849-4632-9A68-ECF311AB8BE0}" destId="{09455565-A5E8-439C-AC18-4E8783375CE6}" srcOrd="4" destOrd="0" presId="urn:microsoft.com/office/officeart/2005/8/layout/radial6"/>
    <dgm:cxn modelId="{66DB9DE3-15E2-4F38-9139-E18857D2045E}" type="presParOf" srcId="{C6696F5A-6849-4632-9A68-ECF311AB8BE0}" destId="{A0A9C817-BBCC-488D-8F92-785E092E740B}" srcOrd="5" destOrd="0" presId="urn:microsoft.com/office/officeart/2005/8/layout/radial6"/>
    <dgm:cxn modelId="{33CC8F73-0340-4929-83A2-686A6F195D4A}" type="presParOf" srcId="{C6696F5A-6849-4632-9A68-ECF311AB8BE0}" destId="{F6F83D61-122D-4664-B088-98273A451ACC}" srcOrd="6" destOrd="0" presId="urn:microsoft.com/office/officeart/2005/8/layout/radial6"/>
    <dgm:cxn modelId="{231A9FC8-56D8-44B9-AC55-561F1CB7292C}" type="presParOf" srcId="{C6696F5A-6849-4632-9A68-ECF311AB8BE0}" destId="{9E728A95-C74C-4CCB-B18C-D76D4C742122}" srcOrd="7" destOrd="0" presId="urn:microsoft.com/office/officeart/2005/8/layout/radial6"/>
    <dgm:cxn modelId="{0415D949-0623-4735-A4D9-F7F8595BF019}" type="presParOf" srcId="{C6696F5A-6849-4632-9A68-ECF311AB8BE0}" destId="{56F0E7D1-EB15-46F5-8762-7625C2A78C12}" srcOrd="8" destOrd="0" presId="urn:microsoft.com/office/officeart/2005/8/layout/radial6"/>
    <dgm:cxn modelId="{B6BEB9A0-C8F4-4BA8-AD59-C8DBE4BD3867}" type="presParOf" srcId="{C6696F5A-6849-4632-9A68-ECF311AB8BE0}" destId="{84C81BB3-D97A-4D0E-9046-247EDEBA8B77}" srcOrd="9" destOrd="0" presId="urn:microsoft.com/office/officeart/2005/8/layout/radial6"/>
    <dgm:cxn modelId="{7151FA99-BB55-42F2-93B0-0FF3A19D1CD7}" type="presParOf" srcId="{C6696F5A-6849-4632-9A68-ECF311AB8BE0}" destId="{FC05E2FA-4403-4EBF-96C9-3C43FDC67C14}" srcOrd="10" destOrd="0" presId="urn:microsoft.com/office/officeart/2005/8/layout/radial6"/>
    <dgm:cxn modelId="{063AA263-1BA5-4666-89CB-73BAA4100A36}" type="presParOf" srcId="{C6696F5A-6849-4632-9A68-ECF311AB8BE0}" destId="{BD98CFEB-6808-4B59-8026-15B6758ADBE7}" srcOrd="11" destOrd="0" presId="urn:microsoft.com/office/officeart/2005/8/layout/radial6"/>
    <dgm:cxn modelId="{9C4A9E01-EC15-4D6D-A8F0-63A60761E9AF}" type="presParOf" srcId="{C6696F5A-6849-4632-9A68-ECF311AB8BE0}" destId="{2CFB7EC9-6C94-4440-BD2D-DD9731F86E16}" srcOrd="12" destOrd="0" presId="urn:microsoft.com/office/officeart/2005/8/layout/radial6"/>
    <dgm:cxn modelId="{3DC9A7FE-CBD9-41D8-820B-11974FA1E46E}" type="presParOf" srcId="{C6696F5A-6849-4632-9A68-ECF311AB8BE0}" destId="{59199523-032D-4A16-84D1-9DFABFEFD428}" srcOrd="13" destOrd="0" presId="urn:microsoft.com/office/officeart/2005/8/layout/radial6"/>
    <dgm:cxn modelId="{F6521C6D-987D-4D77-8EDF-17B19EE50172}" type="presParOf" srcId="{C6696F5A-6849-4632-9A68-ECF311AB8BE0}" destId="{E38E2292-D326-464C-BE4A-F009AF1DA8FB}" srcOrd="14" destOrd="0" presId="urn:microsoft.com/office/officeart/2005/8/layout/radial6"/>
    <dgm:cxn modelId="{ABF5DC50-81C6-46C3-8805-79D2CF828E8B}" type="presParOf" srcId="{C6696F5A-6849-4632-9A68-ECF311AB8BE0}" destId="{2C06A856-F74A-41D7-90E8-1C9926F97A87}" srcOrd="15" destOrd="0" presId="urn:microsoft.com/office/officeart/2005/8/layout/radial6"/>
    <dgm:cxn modelId="{149D131C-B563-4620-A608-A333C6C0263F}" type="presParOf" srcId="{C6696F5A-6849-4632-9A68-ECF311AB8BE0}" destId="{D0BD22E3-B849-4032-9651-0F778BC51DE8}" srcOrd="16" destOrd="0" presId="urn:microsoft.com/office/officeart/2005/8/layout/radial6"/>
    <dgm:cxn modelId="{B1B25A45-A4D6-4463-8CFF-ACD0B2C30F6C}" type="presParOf" srcId="{C6696F5A-6849-4632-9A68-ECF311AB8BE0}" destId="{113A1CBE-12B2-46F1-AE49-74A2BFFA9B62}" srcOrd="17" destOrd="0" presId="urn:microsoft.com/office/officeart/2005/8/layout/radial6"/>
    <dgm:cxn modelId="{A0430D62-A292-4271-A15A-8EF56FA474E9}" type="presParOf" srcId="{C6696F5A-6849-4632-9A68-ECF311AB8BE0}" destId="{F527FD2C-A8D2-4ED1-BCE2-6FFB3C686ADE}" srcOrd="18" destOrd="0" presId="urn:microsoft.com/office/officeart/2005/8/layout/radial6"/>
    <dgm:cxn modelId="{64EDA8BA-447B-4392-AB5F-389D025FC475}" type="presParOf" srcId="{C6696F5A-6849-4632-9A68-ECF311AB8BE0}" destId="{5AA8632E-E0D3-4DF1-929D-60FE3904F9EC}" srcOrd="19" destOrd="0" presId="urn:microsoft.com/office/officeart/2005/8/layout/radial6"/>
    <dgm:cxn modelId="{240FEBA8-BB22-4DC6-BA24-AF774112C7FC}" type="presParOf" srcId="{C6696F5A-6849-4632-9A68-ECF311AB8BE0}" destId="{A4ED512D-7C45-4E62-A9E5-44D542D2FBF2}" srcOrd="20" destOrd="0" presId="urn:microsoft.com/office/officeart/2005/8/layout/radial6"/>
    <dgm:cxn modelId="{291388F4-FEB7-411F-AC95-DCC8D8C97F78}" type="presParOf" srcId="{C6696F5A-6849-4632-9A68-ECF311AB8BE0}" destId="{E8459B94-4B38-404B-9838-C3313943F142}" srcOrd="21" destOrd="0" presId="urn:microsoft.com/office/officeart/2005/8/layout/radial6"/>
    <dgm:cxn modelId="{04699B62-7DAF-4201-9B78-32EE46857D7D}" type="presParOf" srcId="{C6696F5A-6849-4632-9A68-ECF311AB8BE0}" destId="{24545A30-2096-402D-AC61-A74C0CB154E7}" srcOrd="22" destOrd="0" presId="urn:microsoft.com/office/officeart/2005/8/layout/radial6"/>
    <dgm:cxn modelId="{5A15B6EB-5142-431A-99ED-6BFDC80F6A77}" type="presParOf" srcId="{C6696F5A-6849-4632-9A68-ECF311AB8BE0}" destId="{09601F59-E8E2-4DBB-B4B6-D47D8C3FD465}" srcOrd="23" destOrd="0" presId="urn:microsoft.com/office/officeart/2005/8/layout/radial6"/>
    <dgm:cxn modelId="{DE415FF5-CA3A-4C31-B96A-7F18EAABD1CE}" type="presParOf" srcId="{C6696F5A-6849-4632-9A68-ECF311AB8BE0}" destId="{2AA2C952-5556-421C-92AB-4E73E9A7879C}" srcOrd="24" destOrd="0" presId="urn:microsoft.com/office/officeart/2005/8/layout/radial6"/>
    <dgm:cxn modelId="{E410A6F8-3372-44F1-94B4-EB659FAFF934}" type="presParOf" srcId="{C6696F5A-6849-4632-9A68-ECF311AB8BE0}" destId="{1D9E61F2-8B83-410E-A2F7-73C544B50F0B}" srcOrd="25" destOrd="0" presId="urn:microsoft.com/office/officeart/2005/8/layout/radial6"/>
    <dgm:cxn modelId="{C0099995-7C1E-412B-B569-CD212479D359}" type="presParOf" srcId="{C6696F5A-6849-4632-9A68-ECF311AB8BE0}" destId="{3DB47DA4-09BC-4B82-8F1E-752632F50971}" srcOrd="26" destOrd="0" presId="urn:microsoft.com/office/officeart/2005/8/layout/radial6"/>
    <dgm:cxn modelId="{0DB52DED-A77A-474B-A780-A4D10C6901B1}" type="presParOf" srcId="{C6696F5A-6849-4632-9A68-ECF311AB8BE0}" destId="{259E9ED1-8EBB-4A77-8545-530FE057B1DC}" srcOrd="27" destOrd="0" presId="urn:microsoft.com/office/officeart/2005/8/layout/radial6"/>
    <dgm:cxn modelId="{EE76D1E9-D52D-4BCC-9497-559D13B43D04}" type="presParOf" srcId="{C6696F5A-6849-4632-9A68-ECF311AB8BE0}" destId="{1440B3C0-3AFB-4852-95D4-C03388801501}" srcOrd="28" destOrd="0" presId="urn:microsoft.com/office/officeart/2005/8/layout/radial6"/>
    <dgm:cxn modelId="{97BFB294-89A3-4B9C-8DC7-77EFB1D37893}" type="presParOf" srcId="{C6696F5A-6849-4632-9A68-ECF311AB8BE0}" destId="{6DB1BCE3-B63B-4F75-B6A8-90DC041DC119}" srcOrd="29" destOrd="0" presId="urn:microsoft.com/office/officeart/2005/8/layout/radial6"/>
    <dgm:cxn modelId="{E0A1C660-1911-433A-A32B-A5D41239F999}" type="presParOf" srcId="{C6696F5A-6849-4632-9A68-ECF311AB8BE0}" destId="{FAD6A35F-EADD-4FD4-8102-8BA625363152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78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78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869B8B-4C15-42BA-BF5C-8B6367336D1C}" type="datetimeFigureOut">
              <a:rPr lang="pt-BR"/>
              <a:pPr>
                <a:defRPr/>
              </a:pPr>
              <a:t>06/07/2011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78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78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22B168D-481B-47CF-8738-05E21E2312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88" algn="l" defTabSz="9141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85" algn="l" defTabSz="9141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82" algn="l" defTabSz="9141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80" algn="l" defTabSz="9141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45F346E7-F3EE-461B-9264-8DE033B0FDF9}" type="slidenum">
              <a:rPr lang="en-GB"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>
              <a:latin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F7C02D07-714A-412D-B5C5-C813BA078858}" type="slidenum">
              <a:rPr lang="en-GB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6" y="2130426"/>
            <a:ext cx="7772400" cy="1470024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6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A45BD-842A-42AA-86C7-119F35A88C43}" type="datetimeFigureOut">
              <a:rPr lang="pt-BR"/>
              <a:pPr>
                <a:defRPr/>
              </a:pPr>
              <a:t>06/07/2011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7C585-7135-46C2-A60E-8E89D016BB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239DF-18F4-425C-8AE7-412ED61CDF57}" type="datetimeFigureOut">
              <a:rPr lang="pt-BR"/>
              <a:pPr>
                <a:defRPr/>
              </a:pPr>
              <a:t>06/07/2011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7CF0E-F051-463D-B445-E5D57FF472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7AD15-6587-480E-A982-334ED30CE02E}" type="datetimeFigureOut">
              <a:rPr lang="pt-BR"/>
              <a:pPr>
                <a:defRPr/>
              </a:pPr>
              <a:t>06/07/2011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7D5E0-D270-4B4F-B919-9B0CABF38A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4F569-8B02-4770-9CB6-C3C51F4025A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5A80-2DEE-43DC-8E82-E02FBB8BAB7B}" type="datetimeFigureOut">
              <a:rPr lang="pt-BR"/>
              <a:pPr>
                <a:defRPr/>
              </a:pPr>
              <a:t>06/07/2011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80918-AEA3-4A7F-83D4-FAC40A4CA7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3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2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AC6E5-DADD-4940-B814-23A131EC0AF1}" type="datetimeFigureOut">
              <a:rPr lang="pt-BR"/>
              <a:pPr>
                <a:defRPr/>
              </a:pPr>
              <a:t>06/07/2011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9CFEA-DDD6-40DF-AA7F-BC86B57D6F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A580D-FAC4-4C67-8D3C-D9AFDC3D0F9C}" type="datetimeFigureOut">
              <a:rPr lang="pt-BR"/>
              <a:pPr>
                <a:defRPr/>
              </a:pPr>
              <a:t>06/07/2011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3BDA2-85EF-40F8-A804-808F08FCC8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1" indent="0">
              <a:buNone/>
              <a:defRPr sz="2000" b="1"/>
            </a:lvl2pPr>
            <a:lvl3pPr marL="913785" indent="0">
              <a:buNone/>
              <a:defRPr sz="1800" b="1"/>
            </a:lvl3pPr>
            <a:lvl4pPr marL="1370678" indent="0">
              <a:buNone/>
              <a:defRPr sz="1600" b="1"/>
            </a:lvl4pPr>
            <a:lvl5pPr marL="1827571" indent="0">
              <a:buNone/>
              <a:defRPr sz="1600" b="1"/>
            </a:lvl5pPr>
            <a:lvl6pPr marL="2284464" indent="0">
              <a:buNone/>
              <a:defRPr sz="1600" b="1"/>
            </a:lvl6pPr>
            <a:lvl7pPr marL="2741355" indent="0">
              <a:buNone/>
              <a:defRPr sz="1600" b="1"/>
            </a:lvl7pPr>
            <a:lvl8pPr marL="3198249" indent="0">
              <a:buNone/>
              <a:defRPr sz="1600" b="1"/>
            </a:lvl8pPr>
            <a:lvl9pPr marL="3655143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1" y="1535114"/>
            <a:ext cx="4041775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1" indent="0">
              <a:buNone/>
              <a:defRPr sz="2000" b="1"/>
            </a:lvl2pPr>
            <a:lvl3pPr marL="913785" indent="0">
              <a:buNone/>
              <a:defRPr sz="1800" b="1"/>
            </a:lvl3pPr>
            <a:lvl4pPr marL="1370678" indent="0">
              <a:buNone/>
              <a:defRPr sz="1600" b="1"/>
            </a:lvl4pPr>
            <a:lvl5pPr marL="1827571" indent="0">
              <a:buNone/>
              <a:defRPr sz="1600" b="1"/>
            </a:lvl5pPr>
            <a:lvl6pPr marL="2284464" indent="0">
              <a:buNone/>
              <a:defRPr sz="1600" b="1"/>
            </a:lvl6pPr>
            <a:lvl7pPr marL="2741355" indent="0">
              <a:buNone/>
              <a:defRPr sz="1600" b="1"/>
            </a:lvl7pPr>
            <a:lvl8pPr marL="3198249" indent="0">
              <a:buNone/>
              <a:defRPr sz="1600" b="1"/>
            </a:lvl8pPr>
            <a:lvl9pPr marL="3655143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1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ED1CA-6141-4F7F-A65A-9945DA0C13E7}" type="datetimeFigureOut">
              <a:rPr lang="pt-BR"/>
              <a:pPr>
                <a:defRPr/>
              </a:pPr>
              <a:t>06/07/2011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86654-2CAB-4AEF-B6BE-6F8F433A5A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A0082-7563-4140-A2D6-E996723AF72F}" type="datetimeFigureOut">
              <a:rPr lang="pt-BR"/>
              <a:pPr>
                <a:defRPr/>
              </a:pPr>
              <a:t>06/07/2011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FA9B8-87DA-4EBB-8372-D742AAFE17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2ECE-80FB-4F9F-89B5-4FC93AEFE3CE}" type="datetimeFigureOut">
              <a:rPr lang="pt-BR"/>
              <a:pPr>
                <a:defRPr/>
              </a:pPr>
              <a:t>06/07/2011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CEF0C-21D1-4683-9E5C-4E50290E64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4351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91" indent="0">
              <a:buNone/>
              <a:defRPr sz="1200"/>
            </a:lvl2pPr>
            <a:lvl3pPr marL="913785" indent="0">
              <a:buNone/>
              <a:defRPr sz="1000"/>
            </a:lvl3pPr>
            <a:lvl4pPr marL="1370678" indent="0">
              <a:buNone/>
              <a:defRPr sz="900"/>
            </a:lvl4pPr>
            <a:lvl5pPr marL="1827571" indent="0">
              <a:buNone/>
              <a:defRPr sz="900"/>
            </a:lvl5pPr>
            <a:lvl6pPr marL="2284464" indent="0">
              <a:buNone/>
              <a:defRPr sz="900"/>
            </a:lvl6pPr>
            <a:lvl7pPr marL="2741355" indent="0">
              <a:buNone/>
              <a:defRPr sz="900"/>
            </a:lvl7pPr>
            <a:lvl8pPr marL="3198249" indent="0">
              <a:buNone/>
              <a:defRPr sz="900"/>
            </a:lvl8pPr>
            <a:lvl9pPr marL="3655143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902C-753F-4657-8E0C-B4737FD3A743}" type="datetimeFigureOut">
              <a:rPr lang="pt-BR"/>
              <a:pPr>
                <a:defRPr/>
              </a:pPr>
              <a:t>06/07/2011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212E7-D1CF-46AC-A1C3-FEF26D4F4A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91" indent="0">
              <a:buNone/>
              <a:defRPr sz="2800"/>
            </a:lvl2pPr>
            <a:lvl3pPr marL="913785" indent="0">
              <a:buNone/>
              <a:defRPr sz="2400"/>
            </a:lvl3pPr>
            <a:lvl4pPr marL="1370678" indent="0">
              <a:buNone/>
              <a:defRPr sz="2000"/>
            </a:lvl4pPr>
            <a:lvl5pPr marL="1827571" indent="0">
              <a:buNone/>
              <a:defRPr sz="2000"/>
            </a:lvl5pPr>
            <a:lvl6pPr marL="2284464" indent="0">
              <a:buNone/>
              <a:defRPr sz="2000"/>
            </a:lvl6pPr>
            <a:lvl7pPr marL="2741355" indent="0">
              <a:buNone/>
              <a:defRPr sz="2000"/>
            </a:lvl7pPr>
            <a:lvl8pPr marL="3198249" indent="0">
              <a:buNone/>
              <a:defRPr sz="2000"/>
            </a:lvl8pPr>
            <a:lvl9pPr marL="3655143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1" indent="0">
              <a:buNone/>
              <a:defRPr sz="1200"/>
            </a:lvl2pPr>
            <a:lvl3pPr marL="913785" indent="0">
              <a:buNone/>
              <a:defRPr sz="1000"/>
            </a:lvl3pPr>
            <a:lvl4pPr marL="1370678" indent="0">
              <a:buNone/>
              <a:defRPr sz="900"/>
            </a:lvl4pPr>
            <a:lvl5pPr marL="1827571" indent="0">
              <a:buNone/>
              <a:defRPr sz="900"/>
            </a:lvl5pPr>
            <a:lvl6pPr marL="2284464" indent="0">
              <a:buNone/>
              <a:defRPr sz="900"/>
            </a:lvl6pPr>
            <a:lvl7pPr marL="2741355" indent="0">
              <a:buNone/>
              <a:defRPr sz="900"/>
            </a:lvl7pPr>
            <a:lvl8pPr marL="3198249" indent="0">
              <a:buNone/>
              <a:defRPr sz="900"/>
            </a:lvl8pPr>
            <a:lvl9pPr marL="3655143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D8159-E82A-464D-87BB-F507625B6091}" type="datetimeFigureOut">
              <a:rPr lang="pt-BR"/>
              <a:pPr>
                <a:defRPr/>
              </a:pPr>
              <a:t>06/07/2011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A458-9A51-405C-B00B-9A8476D435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9" tIns="45688" rIns="91379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9" tIns="45688" rIns="91379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79" tIns="45688" rIns="91379" bIns="45688" rtlCol="0" anchor="ctr"/>
          <a:lstStyle>
            <a:lvl1pPr algn="l" defTabSz="913785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E1C8A3-115A-4D43-8AB8-4A110E493F6B}" type="datetimeFigureOut">
              <a:rPr lang="pt-BR"/>
              <a:pPr>
                <a:defRPr/>
              </a:pPr>
              <a:t>06/07/2011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79" tIns="45688" rIns="91379" bIns="45688" rtlCol="0" anchor="ctr"/>
          <a:lstStyle>
            <a:lvl1pPr algn="ctr" defTabSz="91378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79" tIns="45688" rIns="91379" bIns="45688" rtlCol="0" anchor="ctr"/>
          <a:lstStyle>
            <a:lvl1pPr algn="r" defTabSz="913785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776F5A-8146-47D3-8DB6-6DF813E1B9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10" indent="-228444" algn="l" defTabSz="9137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44" algn="l" defTabSz="9137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5" indent="-228444" algn="l" defTabSz="9137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88" indent="-228444" algn="l" defTabSz="9137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7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1" algn="l" defTabSz="9137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5" algn="l" defTabSz="9137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78" algn="l" defTabSz="9137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1" algn="l" defTabSz="9137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64" algn="l" defTabSz="9137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55" algn="l" defTabSz="9137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9" algn="l" defTabSz="9137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43" algn="l" defTabSz="9137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pt.wikipedia.org/wiki/Ficheiro:Teixeiralula13042007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http://images.google.com.br/imgres?imgurl=http://fabriciocrepaldi.files.wordpress.com/2009/06/joseph_blatter_-_world_cup_2014.jpg&amp;imgrefurl=http://fabriciocrepaldi.wordpress.com/2009/06/&amp;usg=__NBIDicZnyFna0yUBuH3uVvyFavA=&amp;h=2592&amp;w=3872&amp;sz=982&amp;hl=pt-BR&amp;start=1&amp;um=1&amp;itbs=1&amp;tbnid=UWqB6XGKYsnCwM:&amp;tbnh=100&amp;tbnw=150&amp;prev=/images?q=world+cup+2014&amp;hl=pt-BR&amp;rlz=1T4SKPB_pt-BRBR345BR345&amp;sa=G&amp;um=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pt.wikipedia.org/wiki/Ficheiro:Teixeiralula13042007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hyperlink" Target="http://www.midianews.com.br/imagens/noticias/1/blairo_e_ws28052009220837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triz_T&#233;cnica_Copa_2014.xls" TargetMode="External"/><Relationship Id="rId2" Type="http://schemas.openxmlformats.org/officeDocument/2006/relationships/hyperlink" Target="Host%20City%20Agreement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trizResponsabilidade-mt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ensador.uol.com.br/autor/Fernando_Pessoa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vivian.pires@tj.mt.gov.br" TargetMode="External"/><Relationship Id="rId2" Type="http://schemas.openxmlformats.org/officeDocument/2006/relationships/hyperlink" Target="mailto:corregedoria@tj.mt.gov.b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mailto:coordenadoriadeplanejamento@tj.mt.gov.b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 descr="http://www.criarsites.com/wp-content/uploads/2009/10/parceria-de-divulga%C3%A7%C3%A3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CaixaDeTexto 9"/>
          <p:cNvSpPr txBox="1">
            <a:spLocks noChangeArrowheads="1"/>
          </p:cNvSpPr>
          <p:nvPr/>
        </p:nvSpPr>
        <p:spPr bwMode="auto">
          <a:xfrm>
            <a:off x="3203575" y="476250"/>
            <a:ext cx="55451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rgbClr val="002060"/>
                </a:solidFill>
                <a:latin typeface="Calibri" pitchFamily="34" charset="0"/>
              </a:rPr>
              <a:t>SISTEMA JUDICIAL</a:t>
            </a:r>
          </a:p>
          <a:p>
            <a:r>
              <a:rPr lang="pt-BR" sz="3200" b="1">
                <a:solidFill>
                  <a:srgbClr val="002060"/>
                </a:solidFill>
                <a:latin typeface="Calibri" pitchFamily="34" charset="0"/>
              </a:rPr>
              <a:t>INTEGRAÇÃO INSTITUCIONAL</a:t>
            </a:r>
          </a:p>
        </p:txBody>
      </p:sp>
      <p:sp>
        <p:nvSpPr>
          <p:cNvPr id="15363" name="CaixaDeTexto 10"/>
          <p:cNvSpPr txBox="1">
            <a:spLocks noChangeArrowheads="1"/>
          </p:cNvSpPr>
          <p:nvPr/>
        </p:nvSpPr>
        <p:spPr bwMode="auto">
          <a:xfrm>
            <a:off x="6372225" y="6524625"/>
            <a:ext cx="27717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b="1">
                <a:solidFill>
                  <a:srgbClr val="002060"/>
                </a:solidFill>
                <a:latin typeface="Calibri" pitchFamily="34" charset="0"/>
              </a:rPr>
              <a:t>Abril de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3" descr="M:\A P R E S E N T A Ç O E S\Agecopa\Apresentação Turismo\jpegs\capa apresentaçã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4"/>
          <p:cNvSpPr txBox="1">
            <a:spLocks noChangeArrowheads="1"/>
          </p:cNvSpPr>
          <p:nvPr/>
        </p:nvSpPr>
        <p:spPr bwMode="auto">
          <a:xfrm>
            <a:off x="1476375" y="765175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  <a:latin typeface="Lucida Handwriting" pitchFamily="66" charset="0"/>
              </a:rPr>
              <a:t>Copa do Pantanal - 2014</a:t>
            </a:r>
          </a:p>
        </p:txBody>
      </p:sp>
      <p:sp>
        <p:nvSpPr>
          <p:cNvPr id="72706" name="Text Box 10"/>
          <p:cNvSpPr txBox="1">
            <a:spLocks noChangeArrowheads="1"/>
          </p:cNvSpPr>
          <p:nvPr/>
        </p:nvSpPr>
        <p:spPr bwMode="auto">
          <a:xfrm>
            <a:off x="2627313" y="1773238"/>
            <a:ext cx="51847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002060"/>
                </a:solidFill>
                <a:latin typeface="Calibri" pitchFamily="34" charset="0"/>
              </a:rPr>
              <a:t>Com  a decisão  da FIFA de realizar  a Copa 2014 na América do Sul, o Brasil apresentou      a sua  candidatura, aprovada  em  30/9/2007.</a:t>
            </a:r>
          </a:p>
        </p:txBody>
      </p:sp>
      <p:pic>
        <p:nvPicPr>
          <p:cNvPr id="72707" name="Picture 12" descr="Teixeiralula130420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3284538"/>
            <a:ext cx="18002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Text Box 13"/>
          <p:cNvSpPr txBox="1">
            <a:spLocks noChangeArrowheads="1"/>
          </p:cNvSpPr>
          <p:nvPr/>
        </p:nvSpPr>
        <p:spPr bwMode="auto">
          <a:xfrm>
            <a:off x="1331913" y="4365625"/>
            <a:ext cx="45370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002060"/>
                </a:solidFill>
                <a:latin typeface="Calibri" pitchFamily="34" charset="0"/>
              </a:rPr>
              <a:t>Para tal, o Governo  Federal e a CBF apresentaram garantias e assumiram diversos compromissos com a FIFA...</a:t>
            </a:r>
          </a:p>
        </p:txBody>
      </p:sp>
      <p:pic>
        <p:nvPicPr>
          <p:cNvPr id="72709" name="Picture 19" descr="joseph_blatter_-_world_cup_201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1196975"/>
            <a:ext cx="1800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3"/>
          <p:cNvSpPr txBox="1">
            <a:spLocks noChangeArrowheads="1"/>
          </p:cNvSpPr>
          <p:nvPr/>
        </p:nvSpPr>
        <p:spPr bwMode="auto">
          <a:xfrm>
            <a:off x="1476375" y="765175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  <a:latin typeface="Lucida Handwriting" pitchFamily="66" charset="0"/>
              </a:rPr>
              <a:t>Copa do Pantanal - 2014</a:t>
            </a:r>
          </a:p>
        </p:txBody>
      </p:sp>
      <p:sp>
        <p:nvSpPr>
          <p:cNvPr id="73730" name="Text Box 5"/>
          <p:cNvSpPr txBox="1">
            <a:spLocks noChangeArrowheads="1"/>
          </p:cNvSpPr>
          <p:nvPr/>
        </p:nvSpPr>
        <p:spPr bwMode="auto">
          <a:xfrm>
            <a:off x="3059113" y="198913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Calibri" pitchFamily="34" charset="0"/>
              </a:rPr>
              <a:t>.</a:t>
            </a:r>
          </a:p>
        </p:txBody>
      </p:sp>
      <p:sp>
        <p:nvSpPr>
          <p:cNvPr id="73731" name="Text Box 8"/>
          <p:cNvSpPr txBox="1">
            <a:spLocks noChangeArrowheads="1"/>
          </p:cNvSpPr>
          <p:nvPr/>
        </p:nvSpPr>
        <p:spPr bwMode="auto">
          <a:xfrm>
            <a:off x="755650" y="1484313"/>
            <a:ext cx="7632700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>
              <a:spcBef>
                <a:spcPct val="50000"/>
              </a:spcBef>
            </a:pPr>
            <a:r>
              <a:rPr lang="pt-BR" b="1">
                <a:solidFill>
                  <a:srgbClr val="002060"/>
                </a:solidFill>
                <a:latin typeface="Calibri" pitchFamily="34" charset="0"/>
              </a:rPr>
              <a:t>Essas garantias e compromissos foram firmados  pelo Presidente  e mais  onze Ministros de Estados,  dispondo o seguinte:</a:t>
            </a:r>
          </a:p>
          <a:p>
            <a:pPr marL="182563">
              <a:spcBef>
                <a:spcPct val="50000"/>
              </a:spcBef>
            </a:pPr>
            <a:r>
              <a:rPr lang="pt-BR" i="1">
                <a:solidFill>
                  <a:srgbClr val="002060"/>
                </a:solidFill>
                <a:latin typeface="Calibri" pitchFamily="34" charset="0"/>
              </a:rPr>
              <a:t>O Governo acolhe com satisfação a candidatura do Brasil para 2014;</a:t>
            </a:r>
          </a:p>
          <a:p>
            <a:pPr marL="182563">
              <a:spcBef>
                <a:spcPct val="50000"/>
              </a:spcBef>
            </a:pPr>
            <a:r>
              <a:rPr lang="pt-BR" i="1">
                <a:solidFill>
                  <a:srgbClr val="002060"/>
                </a:solidFill>
                <a:latin typeface="Calibri" pitchFamily="34" charset="0"/>
              </a:rPr>
              <a:t>Se compromete a adotar as medidas necessárias, inclusive buscar a   aprovação de normas legais federais, estaduais e/ou municipais para assegurar o cumprimento das garantias emitidas pelo país.</a:t>
            </a:r>
          </a:p>
          <a:p>
            <a:pPr marL="182563">
              <a:spcBef>
                <a:spcPct val="50000"/>
              </a:spcBef>
            </a:pPr>
            <a:r>
              <a:rPr lang="pt-BR" i="1">
                <a:solidFill>
                  <a:srgbClr val="002060"/>
                </a:solidFill>
                <a:latin typeface="Calibri" pitchFamily="34" charset="0"/>
              </a:rPr>
              <a:t>Afirma que não haverá mudanças nessas garantias e compromissos, mesmo com mudanças dos governantes brasileiros.</a:t>
            </a:r>
          </a:p>
        </p:txBody>
      </p:sp>
      <p:pic>
        <p:nvPicPr>
          <p:cNvPr id="73732" name="Picture 2" descr="http://www.baixaki.com.br/imagens/materias/354395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3635375"/>
            <a:ext cx="485775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3"/>
          <p:cNvSpPr txBox="1">
            <a:spLocks noChangeArrowheads="1"/>
          </p:cNvSpPr>
          <p:nvPr/>
        </p:nvSpPr>
        <p:spPr bwMode="auto">
          <a:xfrm>
            <a:off x="1476375" y="765175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  <a:latin typeface="Lucida Handwriting" pitchFamily="66" charset="0"/>
              </a:rPr>
              <a:t>Copa do Pantanal - 2014</a:t>
            </a:r>
          </a:p>
        </p:txBody>
      </p:sp>
      <p:sp>
        <p:nvSpPr>
          <p:cNvPr id="74754" name="Text Box 5"/>
          <p:cNvSpPr txBox="1">
            <a:spLocks noChangeArrowheads="1"/>
          </p:cNvSpPr>
          <p:nvPr/>
        </p:nvSpPr>
        <p:spPr bwMode="auto">
          <a:xfrm>
            <a:off x="3419475" y="1989138"/>
            <a:ext cx="49672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002060"/>
                </a:solidFill>
                <a:latin typeface="Calibri" pitchFamily="34" charset="0"/>
              </a:rPr>
              <a:t>Essas obrigações e compromissos assumidos pelo Governo Federal trazem desdobramentos  para os Governos Estaduais e Municipais.</a:t>
            </a:r>
          </a:p>
        </p:txBody>
      </p:sp>
      <p:pic>
        <p:nvPicPr>
          <p:cNvPr id="74755" name="Picture 6" descr="Teixeiralula130420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916113"/>
            <a:ext cx="2087562" cy="138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4756" name="Picture 9" descr="blairo_e_ws28052009220836_me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3716338"/>
            <a:ext cx="2087562" cy="1392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4757" name="Text Box 11"/>
          <p:cNvSpPr txBox="1">
            <a:spLocks noChangeArrowheads="1"/>
          </p:cNvSpPr>
          <p:nvPr/>
        </p:nvSpPr>
        <p:spPr bwMode="auto">
          <a:xfrm>
            <a:off x="468313" y="4005263"/>
            <a:ext cx="48244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002060"/>
                </a:solidFill>
                <a:latin typeface="Calibri" pitchFamily="34" charset="0"/>
              </a:rPr>
              <a:t>Os  Governos  Estaduais  e Municipais assinaram  termos  de  compromissos com a FIFA e com o Governo Federal.</a:t>
            </a:r>
          </a:p>
        </p:txBody>
      </p:sp>
      <p:cxnSp>
        <p:nvCxnSpPr>
          <p:cNvPr id="74758" name="AutoShape 14"/>
          <p:cNvCxnSpPr>
            <a:cxnSpLocks noChangeShapeType="1"/>
          </p:cNvCxnSpPr>
          <p:nvPr/>
        </p:nvCxnSpPr>
        <p:spPr bwMode="auto">
          <a:xfrm>
            <a:off x="2987675" y="2609850"/>
            <a:ext cx="3024188" cy="180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3"/>
          <p:cNvSpPr txBox="1">
            <a:spLocks noChangeArrowheads="1"/>
          </p:cNvSpPr>
          <p:nvPr/>
        </p:nvSpPr>
        <p:spPr bwMode="auto">
          <a:xfrm>
            <a:off x="1476375" y="765175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  <a:latin typeface="Lucida Handwriting" pitchFamily="66" charset="0"/>
              </a:rPr>
              <a:t>Copa do Pantanal - 2014</a:t>
            </a:r>
          </a:p>
        </p:txBody>
      </p:sp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755650" y="1125538"/>
            <a:ext cx="74882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>
                <a:solidFill>
                  <a:srgbClr val="002060"/>
                </a:solidFill>
                <a:latin typeface="Calibri" pitchFamily="34" charset="0"/>
              </a:rPr>
              <a:t>Esses  compromissos  dos Governos de Mato Grosso e de Cuiabá estão consubstanciados em  três  documentos principais: Proposta de Mato Grosso, Caderno de Encargos da FIFA  e na Matriz  de Responsabilidade Federativa.</a:t>
            </a:r>
          </a:p>
        </p:txBody>
      </p:sp>
      <p:sp>
        <p:nvSpPr>
          <p:cNvPr id="75779" name="Text Box 10"/>
          <p:cNvSpPr txBox="1">
            <a:spLocks noChangeArrowheads="1"/>
          </p:cNvSpPr>
          <p:nvPr/>
        </p:nvSpPr>
        <p:spPr bwMode="auto">
          <a:xfrm>
            <a:off x="827088" y="2565400"/>
            <a:ext cx="77057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002060"/>
                </a:solidFill>
                <a:latin typeface="Calibri" pitchFamily="34" charset="0"/>
              </a:rPr>
              <a:t>O </a:t>
            </a:r>
            <a:r>
              <a:rPr lang="pt-BR" b="1">
                <a:solidFill>
                  <a:srgbClr val="002060"/>
                </a:solidFill>
                <a:latin typeface="Calibri" pitchFamily="34" charset="0"/>
                <a:hlinkClick r:id="rId2" action="ppaction://hlinkfile"/>
              </a:rPr>
              <a:t>Caderno de Encargos</a:t>
            </a:r>
            <a:r>
              <a:rPr lang="pt-BR">
                <a:solidFill>
                  <a:srgbClr val="002060"/>
                </a:solidFill>
                <a:latin typeface="Calibri" pitchFamily="34" charset="0"/>
                <a:hlinkClick r:id="rId2" action="ppaction://hlinkfile"/>
              </a:rPr>
              <a:t> </a:t>
            </a:r>
            <a:r>
              <a:rPr lang="pt-BR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pt-BR" i="1">
                <a:solidFill>
                  <a:srgbClr val="002060"/>
                </a:solidFill>
                <a:latin typeface="Calibri" pitchFamily="34" charset="0"/>
              </a:rPr>
              <a:t>Host City Agreement</a:t>
            </a:r>
            <a:r>
              <a:rPr lang="pt-BR">
                <a:solidFill>
                  <a:srgbClr val="002060"/>
                </a:solidFill>
                <a:latin typeface="Calibri" pitchFamily="34" charset="0"/>
              </a:rPr>
              <a:t>) apresenta  as exigências  da FIFA para 2014;</a:t>
            </a:r>
          </a:p>
          <a:p>
            <a:pPr>
              <a:spcBef>
                <a:spcPct val="50000"/>
              </a:spcBef>
            </a:pPr>
            <a:r>
              <a:rPr lang="pt-BR">
                <a:solidFill>
                  <a:srgbClr val="002060"/>
                </a:solidFill>
                <a:latin typeface="Calibri" pitchFamily="34" charset="0"/>
              </a:rPr>
              <a:t>A </a:t>
            </a:r>
            <a:r>
              <a:rPr lang="pt-BR" b="1">
                <a:solidFill>
                  <a:srgbClr val="002060"/>
                </a:solidFill>
                <a:latin typeface="Calibri" pitchFamily="34" charset="0"/>
                <a:hlinkClick r:id="rId3" action="ppaction://hlinkfile"/>
              </a:rPr>
              <a:t>Proposta de Mato Grosso</a:t>
            </a:r>
            <a:r>
              <a:rPr lang="pt-BR">
                <a:solidFill>
                  <a:srgbClr val="002060"/>
                </a:solidFill>
                <a:latin typeface="Calibri" pitchFamily="34" charset="0"/>
                <a:hlinkClick r:id="rId3" action="ppaction://hlinkfile"/>
              </a:rPr>
              <a:t> </a:t>
            </a:r>
            <a:r>
              <a:rPr lang="pt-BR">
                <a:solidFill>
                  <a:srgbClr val="002060"/>
                </a:solidFill>
                <a:latin typeface="Calibri" pitchFamily="34" charset="0"/>
              </a:rPr>
              <a:t>diz como vamos atender essas exigências (Estudo de Viabilidade e Matriz Técnica);</a:t>
            </a:r>
          </a:p>
          <a:p>
            <a:pPr>
              <a:spcBef>
                <a:spcPct val="50000"/>
              </a:spcBef>
            </a:pPr>
            <a:r>
              <a:rPr lang="pt-BR">
                <a:solidFill>
                  <a:srgbClr val="002060"/>
                </a:solidFill>
                <a:latin typeface="Calibri" pitchFamily="34" charset="0"/>
              </a:rPr>
              <a:t>A </a:t>
            </a:r>
            <a:r>
              <a:rPr lang="pt-BR" b="1">
                <a:solidFill>
                  <a:srgbClr val="002060"/>
                </a:solidFill>
                <a:latin typeface="Calibri" pitchFamily="34" charset="0"/>
                <a:hlinkClick r:id="rId4" action="ppaction://hlinkfile"/>
              </a:rPr>
              <a:t>Matriz de Responsabilidade</a:t>
            </a:r>
            <a:r>
              <a:rPr lang="pt-BR">
                <a:solidFill>
                  <a:srgbClr val="002060"/>
                </a:solidFill>
                <a:latin typeface="Calibri" pitchFamily="34" charset="0"/>
                <a:hlinkClick r:id="rId4" action="ppaction://hlinkfile"/>
              </a:rPr>
              <a:t> </a:t>
            </a:r>
            <a:r>
              <a:rPr lang="pt-BR">
                <a:solidFill>
                  <a:srgbClr val="002060"/>
                </a:solidFill>
                <a:latin typeface="Calibri" pitchFamily="34" charset="0"/>
              </a:rPr>
              <a:t>divide as  obrigações entre os Governos Federal, Estadual e Municipal e apresenta alguns projetos a executar.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5"/>
          <p:cNvSpPr txBox="1">
            <a:spLocks noChangeArrowheads="1"/>
          </p:cNvSpPr>
          <p:nvPr/>
        </p:nvSpPr>
        <p:spPr bwMode="auto">
          <a:xfrm>
            <a:off x="3059113" y="198913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Calibri" pitchFamily="34" charset="0"/>
              </a:rPr>
              <a:t>.</a:t>
            </a:r>
          </a:p>
        </p:txBody>
      </p:sp>
      <p:graphicFrame>
        <p:nvGraphicFramePr>
          <p:cNvPr id="6199" name="Group 55"/>
          <p:cNvGraphicFramePr>
            <a:graphicFrameLocks noGrp="1"/>
          </p:cNvGraphicFramePr>
          <p:nvPr/>
        </p:nvGraphicFramePr>
        <p:xfrm>
          <a:off x="827088" y="1089025"/>
          <a:ext cx="7561262" cy="3995738"/>
        </p:xfrm>
        <a:graphic>
          <a:graphicData uri="http://schemas.openxmlformats.org/drawingml/2006/table">
            <a:tbl>
              <a:tblPr/>
              <a:tblGrid>
                <a:gridCol w="3457575"/>
                <a:gridCol w="4103687"/>
              </a:tblGrid>
              <a:tr h="862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Ministério da Justiça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Medidas de segurança e proteção para todos os participantes, responsabilidade total por incidentes de segurança, incluindo indenizações de quaisquer naturezas.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Ministério da Justiça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Ministério do Desenvolvimento, Indústria e Comércio Exterior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Ministério da Cultura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Ministério da Ciência e Tecnologia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(normas legais até 31/12/2011)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Proibição de concorrência desleal (</a:t>
                      </a:r>
                      <a:r>
                        <a:rPr kumimoji="0" lang="pt-BR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Ambush</a:t>
                      </a:r>
                      <a:r>
                        <a:rPr kumimoji="0" lang="pt-B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Marketing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associada com a Copa, uso não autorizado de  propriedade  intelectual da FIFA  (Leis  da Comunidade Européia), registro  expedito  de  marcas  da FIFA, procedimentos judiciais agilizados  para assegurar os direitos da FIFA, etc.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Proibição de revenda de ingressos, zona comercial exclusiva  (2 Km) em torno de cada local oficial,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6815" name="Picture 11" descr="vifasocball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976813"/>
            <a:ext cx="21732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3"/>
          <p:cNvSpPr txBox="1">
            <a:spLocks noChangeArrowheads="1"/>
          </p:cNvSpPr>
          <p:nvPr/>
        </p:nvSpPr>
        <p:spPr bwMode="auto">
          <a:xfrm>
            <a:off x="1476375" y="765175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  <a:latin typeface="Lucida Handwriting" pitchFamily="66" charset="0"/>
              </a:rPr>
              <a:t>Copa do Pantanal - 2014</a:t>
            </a:r>
          </a:p>
        </p:txBody>
      </p:sp>
      <p:sp>
        <p:nvSpPr>
          <p:cNvPr id="77826" name="Text Box 5"/>
          <p:cNvSpPr txBox="1">
            <a:spLocks noChangeArrowheads="1"/>
          </p:cNvSpPr>
          <p:nvPr/>
        </p:nvSpPr>
        <p:spPr bwMode="auto">
          <a:xfrm>
            <a:off x="3059113" y="198913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Calibri" pitchFamily="34" charset="0"/>
              </a:rPr>
              <a:t>.</a:t>
            </a:r>
          </a:p>
        </p:txBody>
      </p:sp>
      <p:graphicFrame>
        <p:nvGraphicFramePr>
          <p:cNvPr id="7223" name="Group 55"/>
          <p:cNvGraphicFramePr>
            <a:graphicFrameLocks noGrp="1"/>
          </p:cNvGraphicFramePr>
          <p:nvPr/>
        </p:nvGraphicFramePr>
        <p:xfrm>
          <a:off x="827088" y="633413"/>
          <a:ext cx="7561262" cy="4811712"/>
        </p:xfrm>
        <a:graphic>
          <a:graphicData uri="http://schemas.openxmlformats.org/drawingml/2006/table">
            <a:tbl>
              <a:tblPr/>
              <a:tblGrid>
                <a:gridCol w="3457575"/>
                <a:gridCol w="4103687"/>
              </a:tblGrid>
              <a:tr h="58754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Ministério da Justiça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Ministério do Desenvolvimento, Indústria e Comércio Exterior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Ministério da Cultura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Ministério da Ciência e Tecnologia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(normas legais até 31/12/2011)</a:t>
                      </a:r>
                    </a:p>
                  </a:txBody>
                  <a:tcPr marL="90000" marR="90000" marT="4680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Criação de Comitês Nacional e Locais para fiscalizar e assegurar os direitos da FIFA.</a:t>
                      </a:r>
                    </a:p>
                  </a:txBody>
                  <a:tcPr marL="90000" marR="90000" marT="468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20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Garantia de poderes especiais aos Agentes da Lei para garantir as proibições e zonas de exclusão, adentrar instalações sem mandato, buscar e arrestar qualquer um suspeito e confiscar ou destruir os materiais ilegais.</a:t>
                      </a:r>
                    </a:p>
                  </a:txBody>
                  <a:tcPr marL="90000" marR="90000" marT="468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75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Participação de um razoável número de Agentes da Lei para trabalhar com a FIFA e participar da fiscalização da Copa, inclusive para controlar a importação e contrabando de bens pirateados.</a:t>
                      </a:r>
                    </a:p>
                  </a:txBody>
                  <a:tcPr marL="90000" marR="90000" marT="468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85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Propriedade irrestrita e irrevocável dos direitos de mídia, marketing, marcas e propriedade intelectual.</a:t>
                      </a:r>
                    </a:p>
                  </a:txBody>
                  <a:tcPr marL="90000" marR="90000" marT="468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6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Atendimento dessas obrigações pelos governos estaduais e municipais (sedes).</a:t>
                      </a:r>
                    </a:p>
                  </a:txBody>
                  <a:tcPr marL="90000" marR="90000" marT="468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7843" name="Picture 11" descr="vifasocball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976813"/>
            <a:ext cx="21732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3"/>
          <p:cNvSpPr txBox="1">
            <a:spLocks noChangeArrowheads="1"/>
          </p:cNvSpPr>
          <p:nvPr/>
        </p:nvSpPr>
        <p:spPr bwMode="auto">
          <a:xfrm>
            <a:off x="1476375" y="765175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  <a:latin typeface="Lucida Handwriting" pitchFamily="66" charset="0"/>
              </a:rPr>
              <a:t>Copa do Pantanal - 2014</a:t>
            </a:r>
          </a:p>
        </p:txBody>
      </p:sp>
      <p:sp>
        <p:nvSpPr>
          <p:cNvPr id="78850" name="Text Box 5"/>
          <p:cNvSpPr txBox="1">
            <a:spLocks noChangeArrowheads="1"/>
          </p:cNvSpPr>
          <p:nvPr/>
        </p:nvSpPr>
        <p:spPr bwMode="auto">
          <a:xfrm>
            <a:off x="3059113" y="198913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Calibri" pitchFamily="34" charset="0"/>
              </a:rPr>
              <a:t>.</a:t>
            </a:r>
          </a:p>
        </p:txBody>
      </p:sp>
      <p:graphicFrame>
        <p:nvGraphicFramePr>
          <p:cNvPr id="9260" name="Group 44"/>
          <p:cNvGraphicFramePr>
            <a:graphicFrameLocks noGrp="1"/>
          </p:cNvGraphicFramePr>
          <p:nvPr/>
        </p:nvGraphicFramePr>
        <p:xfrm>
          <a:off x="827088" y="1922463"/>
          <a:ext cx="7561262" cy="3162300"/>
        </p:xfrm>
        <a:graphic>
          <a:graphicData uri="http://schemas.openxmlformats.org/drawingml/2006/table">
            <a:tbl>
              <a:tblPr/>
              <a:tblGrid>
                <a:gridCol w="3457575"/>
                <a:gridCol w="4103687"/>
              </a:tblGrid>
              <a:tr h="179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Ministério da Justiça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Ministério do Desenvolvimento, Indústria e Comércio Exterior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Ministério da Cultura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Ministério da Ciência e Tecnologia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(normas legais até 31/12/2011)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Autorização irrestrita de propaganda, venda  e distribuição dos produtos comerciais dos patrocinadores, incluindo comidas e bebidas.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92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Advocacia-Geral da União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Garantias de assegurar indenizações a FIFA e afiliados, defesa em processos, a salvo de custos e reivindicações, com adaptação de normas legais para esse compromisso.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8862" name="Picture 11" descr="vifasocball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976813"/>
            <a:ext cx="21732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ítulo 1"/>
          <p:cNvSpPr>
            <a:spLocks noGrp="1"/>
          </p:cNvSpPr>
          <p:nvPr>
            <p:ph type="title"/>
          </p:nvPr>
        </p:nvSpPr>
        <p:spPr>
          <a:xfrm>
            <a:off x="360363" y="287338"/>
            <a:ext cx="8229600" cy="1143000"/>
          </a:xfrm>
        </p:spPr>
        <p:txBody>
          <a:bodyPr/>
          <a:lstStyle/>
          <a:p>
            <a:r>
              <a:rPr lang="pt-BR" sz="1400" smtClean="0">
                <a:solidFill>
                  <a:schemeClr val="bg1"/>
                </a:solidFill>
              </a:rPr>
              <a:t>Esforços Múltiplos – Matriz Técnica</a:t>
            </a:r>
            <a:br>
              <a:rPr lang="pt-BR" sz="1400" smtClean="0">
                <a:solidFill>
                  <a:schemeClr val="bg1"/>
                </a:solidFill>
              </a:rPr>
            </a:br>
            <a:r>
              <a:rPr lang="pt-BR" sz="1400" smtClean="0">
                <a:solidFill>
                  <a:schemeClr val="bg1"/>
                </a:solidFill>
              </a:rPr>
              <a:t>O Custo Oportunidade</a:t>
            </a:r>
          </a:p>
        </p:txBody>
      </p:sp>
      <p:pic>
        <p:nvPicPr>
          <p:cNvPr id="798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84300"/>
            <a:ext cx="91440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sz="2400" b="1" smtClean="0">
                <a:solidFill>
                  <a:srgbClr val="002060"/>
                </a:solidFill>
              </a:rPr>
              <a:t>IMPACTOS ECONÔMICOS - CUIABÁ</a:t>
            </a:r>
          </a:p>
        </p:txBody>
      </p:sp>
      <p:pic>
        <p:nvPicPr>
          <p:cNvPr id="80898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3" y="1885950"/>
            <a:ext cx="720725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M:\B A N C O  D E  I M A G E N S\AGUA\shutterstock_7023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038"/>
            <a:ext cx="7767638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M:\A P R E S E N T A Ç O E S\Agecopa\Apresentação Turismo\jpegs\elementos\curva texto branco fu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538" y="-354013"/>
            <a:ext cx="3348037" cy="739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5795963" y="2565400"/>
            <a:ext cx="3419475" cy="4505325"/>
          </a:xfrm>
          <a:prstGeom prst="rect">
            <a:avLst/>
          </a:prstGeom>
          <a:noFill/>
          <a:effectLst>
            <a:outerShdw blurRad="647700" dist="482600" dir="8040000" sx="72000" sy="72000" algn="ctr" rotWithShape="0">
              <a:srgbClr val="000000">
                <a:alpha val="43137"/>
              </a:srgbClr>
            </a:outerShdw>
          </a:effectLst>
        </p:spPr>
        <p:txBody>
          <a:bodyPr lIns="103298" tIns="51649" rIns="103298" bIns="51649">
            <a:spAutoFit/>
          </a:bodyPr>
          <a:lstStyle/>
          <a:p>
            <a:pPr algn="just" defTabSz="91378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002060"/>
              </a:solidFill>
              <a:latin typeface="+mn-lt"/>
            </a:endParaRPr>
          </a:p>
          <a:p>
            <a:pPr algn="just" defTabSz="91378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002060"/>
              </a:solidFill>
              <a:latin typeface="+mn-lt"/>
            </a:endParaRPr>
          </a:p>
          <a:p>
            <a:pPr algn="just" defTabSz="91378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002060"/>
              </a:solidFill>
              <a:latin typeface="+mn-lt"/>
            </a:endParaRPr>
          </a:p>
          <a:p>
            <a:pPr algn="just" defTabSz="9137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2060"/>
                </a:solidFill>
                <a:latin typeface="+mn-lt"/>
              </a:rPr>
              <a:t>        DADOS SÓCIO-ECONÔMICOS</a:t>
            </a:r>
          </a:p>
          <a:p>
            <a:pPr algn="just" defTabSz="91378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002060"/>
              </a:solidFill>
              <a:latin typeface="+mn-lt"/>
            </a:endParaRPr>
          </a:p>
          <a:p>
            <a:pPr algn="just" defTabSz="91378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002060"/>
              </a:solidFill>
              <a:latin typeface="+mn-lt"/>
            </a:endParaRPr>
          </a:p>
          <a:p>
            <a:pPr algn="just" defTabSz="91378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002060"/>
              </a:solidFill>
              <a:latin typeface="+mn-lt"/>
            </a:endParaRPr>
          </a:p>
          <a:p>
            <a:pPr algn="r" defTabSz="91378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002060"/>
              </a:solidFill>
              <a:latin typeface="+mn-lt"/>
            </a:endParaRPr>
          </a:p>
          <a:p>
            <a:pPr algn="r" defTabSz="91378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002060"/>
              </a:solidFill>
              <a:latin typeface="+mn-lt"/>
            </a:endParaRPr>
          </a:p>
          <a:p>
            <a:pPr algn="r" defTabSz="91378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002060"/>
              </a:solidFill>
              <a:latin typeface="+mn-lt"/>
            </a:endParaRPr>
          </a:p>
          <a:p>
            <a:pPr algn="r" defTabSz="91378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002060"/>
              </a:solidFill>
              <a:latin typeface="+mn-lt"/>
            </a:endParaRPr>
          </a:p>
          <a:p>
            <a:pPr algn="r" defTabSz="9137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rgbClr val="002060"/>
                </a:solidFill>
                <a:latin typeface="+mn-lt"/>
              </a:rPr>
              <a:t>FONTES:</a:t>
            </a:r>
          </a:p>
          <a:p>
            <a:pPr algn="r" defTabSz="9137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rgbClr val="002060"/>
                </a:solidFill>
                <a:latin typeface="+mn-lt"/>
              </a:rPr>
              <a:t>Dataprev</a:t>
            </a:r>
            <a:endParaRPr lang="pt-BR" sz="1000" dirty="0">
              <a:solidFill>
                <a:srgbClr val="002060"/>
              </a:solidFill>
              <a:latin typeface="+mn-lt"/>
            </a:endParaRPr>
          </a:p>
          <a:p>
            <a:pPr algn="r" defTabSz="9137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rgbClr val="002060"/>
                </a:solidFill>
                <a:latin typeface="+mn-lt"/>
              </a:rPr>
              <a:t>Banco Central</a:t>
            </a:r>
            <a:endParaRPr lang="pt-BR" sz="1000" dirty="0">
              <a:solidFill>
                <a:srgbClr val="002060"/>
              </a:solidFill>
              <a:latin typeface="+mn-lt"/>
            </a:endParaRPr>
          </a:p>
          <a:p>
            <a:pPr algn="r" defTabSz="9137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rgbClr val="002060"/>
                </a:solidFill>
                <a:latin typeface="+mn-lt"/>
              </a:rPr>
              <a:t>Fundação Getúlio Vargas</a:t>
            </a:r>
            <a:endParaRPr lang="pt-BR" sz="1000" dirty="0">
              <a:solidFill>
                <a:srgbClr val="002060"/>
              </a:solidFill>
              <a:latin typeface="+mn-lt"/>
            </a:endParaRPr>
          </a:p>
          <a:p>
            <a:pPr algn="r" defTabSz="9137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rgbClr val="002060"/>
                </a:solidFill>
                <a:latin typeface="+mn-lt"/>
              </a:rPr>
              <a:t>IBGE – Instituto Brasileiro Geografia e Estatística</a:t>
            </a:r>
            <a:endParaRPr lang="pt-BR" sz="1000" dirty="0">
              <a:solidFill>
                <a:srgbClr val="002060"/>
              </a:solidFill>
              <a:latin typeface="+mn-lt"/>
            </a:endParaRPr>
          </a:p>
          <a:p>
            <a:pPr algn="r" defTabSz="9137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rgbClr val="002060"/>
                </a:solidFill>
                <a:latin typeface="+mn-lt"/>
              </a:rPr>
              <a:t>CAGED – Cadastro Geral de Empregados e Desempregados</a:t>
            </a:r>
            <a:endParaRPr lang="pt-BR" sz="1000" dirty="0">
              <a:solidFill>
                <a:srgbClr val="002060"/>
              </a:solidFill>
              <a:latin typeface="+mn-lt"/>
            </a:endParaRPr>
          </a:p>
          <a:p>
            <a:pPr algn="r" defTabSz="9137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rgbClr val="002060"/>
                </a:solidFill>
                <a:latin typeface="+mn-lt"/>
              </a:rPr>
              <a:t>IPEA – Instituto Pesquisa Econômica Avançada</a:t>
            </a:r>
            <a:endParaRPr lang="pt-BR" sz="1000" dirty="0">
              <a:solidFill>
                <a:srgbClr val="002060"/>
              </a:solidFill>
              <a:latin typeface="+mn-lt"/>
            </a:endParaRPr>
          </a:p>
          <a:p>
            <a:pPr algn="just" defTabSz="91378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6388" name="Picture 4" descr="M:\A P R E S E N T A Ç O E S\Agecopa\Apresentação Turismo\jpegs\elementos\strip colorido cant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2338" y="1490663"/>
            <a:ext cx="738187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913785" fontAlgn="auto">
              <a:spcAft>
                <a:spcPts val="0"/>
              </a:spcAft>
              <a:defRPr/>
            </a:pPr>
            <a:r>
              <a:rPr lang="pt-BR" sz="1200" dirty="0" smtClean="0"/>
              <a:t>A </a:t>
            </a:r>
            <a:br>
              <a:rPr lang="pt-BR" sz="1200" dirty="0" smtClean="0"/>
            </a:br>
            <a:r>
              <a:rPr lang="pt-BR" sz="1200" dirty="0" smtClean="0"/>
              <a:t/>
            </a:r>
            <a:br>
              <a:rPr lang="pt-BR" sz="1200" dirty="0" smtClean="0"/>
            </a:br>
            <a:r>
              <a:rPr lang="pt-BR" sz="1300" b="1" dirty="0" smtClean="0">
                <a:solidFill>
                  <a:srgbClr val="002060"/>
                </a:solidFill>
              </a:rPr>
              <a:t>O Efeito Multiplicador</a:t>
            </a:r>
            <a:br>
              <a:rPr lang="pt-BR" sz="1300" b="1" dirty="0" smtClean="0">
                <a:solidFill>
                  <a:srgbClr val="002060"/>
                </a:solidFill>
              </a:rPr>
            </a:br>
            <a:r>
              <a:rPr lang="pt-BR" sz="1300" b="1" dirty="0" smtClean="0">
                <a:solidFill>
                  <a:srgbClr val="002060"/>
                </a:solidFill>
              </a:rPr>
              <a:t>A Intervenção Estatal  e o Impacto Social</a:t>
            </a:r>
            <a:br>
              <a:rPr lang="pt-BR" sz="1300" b="1" dirty="0" smtClean="0">
                <a:solidFill>
                  <a:srgbClr val="002060"/>
                </a:solidFill>
              </a:rPr>
            </a:br>
            <a:r>
              <a:rPr lang="pt-BR" sz="1300" b="1" dirty="0" smtClean="0">
                <a:solidFill>
                  <a:srgbClr val="002060"/>
                </a:solidFill>
              </a:rPr>
              <a:t>Indicadores Sociais</a:t>
            </a:r>
            <a:br>
              <a:rPr lang="pt-BR" sz="1300" b="1" dirty="0" smtClean="0">
                <a:solidFill>
                  <a:srgbClr val="002060"/>
                </a:solidFill>
              </a:rPr>
            </a:br>
            <a:r>
              <a:rPr lang="pt-BR" sz="1300" b="1" dirty="0" smtClean="0">
                <a:solidFill>
                  <a:srgbClr val="002060"/>
                </a:solidFill>
              </a:rPr>
              <a:t>O Boom econômico</a:t>
            </a:r>
            <a:br>
              <a:rPr lang="pt-BR" sz="1300" b="1" dirty="0" smtClean="0">
                <a:solidFill>
                  <a:srgbClr val="002060"/>
                </a:solidFill>
              </a:rPr>
            </a:br>
            <a:r>
              <a:rPr lang="pt-BR" sz="1300" b="1" dirty="0" smtClean="0">
                <a:solidFill>
                  <a:srgbClr val="002060"/>
                </a:solidFill>
              </a:rPr>
              <a:t>A desaceleração da economia</a:t>
            </a:r>
            <a:br>
              <a:rPr lang="pt-BR" sz="1300" b="1" dirty="0" smtClean="0">
                <a:solidFill>
                  <a:srgbClr val="002060"/>
                </a:solidFill>
              </a:rPr>
            </a:br>
            <a:r>
              <a:rPr lang="pt-BR" sz="1300" b="1" dirty="0" smtClean="0">
                <a:solidFill>
                  <a:srgbClr val="002060"/>
                </a:solidFill>
              </a:rPr>
              <a:t/>
            </a:r>
            <a:br>
              <a:rPr lang="pt-BR" sz="1300" b="1" dirty="0" smtClean="0">
                <a:solidFill>
                  <a:srgbClr val="002060"/>
                </a:solidFill>
              </a:rPr>
            </a:br>
            <a:endParaRPr lang="pt-BR" sz="1300" b="1" dirty="0" smtClean="0">
              <a:solidFill>
                <a:srgbClr val="002060"/>
              </a:solidFill>
            </a:endParaRPr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088" y="1936750"/>
            <a:ext cx="8772525" cy="3652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pt-BR" smtClean="0"/>
          </a:p>
          <a:p>
            <a:pPr marL="0" indent="0" algn="ctr">
              <a:buFont typeface="Arial" charset="0"/>
              <a:buNone/>
            </a:pPr>
            <a:endParaRPr lang="pt-BR" smtClean="0"/>
          </a:p>
          <a:p>
            <a:pPr marL="0" indent="0" algn="ctr">
              <a:buFont typeface="Arial" charset="0"/>
              <a:buNone/>
            </a:pPr>
            <a:endParaRPr lang="pt-BR" smtClean="0"/>
          </a:p>
          <a:p>
            <a:pPr marL="0" indent="0" algn="ctr">
              <a:buFont typeface="Arial" charset="0"/>
              <a:buNone/>
            </a:pPr>
            <a:r>
              <a:rPr lang="pt-BR" b="1" smtClean="0">
                <a:solidFill>
                  <a:srgbClr val="002060"/>
                </a:solidFill>
              </a:rPr>
              <a:t>A ATUAL ESTRUTURA DO SISTEMA JUDICIAL DE MATO GROSSO ESTA PREPARADA PARA ENFRENTAR ESTE CENÁRIO?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8" descr="toolbox_1500"/>
          <p:cNvPicPr>
            <a:picLocks noChangeAspect="1" noChangeArrowheads="1"/>
          </p:cNvPicPr>
          <p:nvPr/>
        </p:nvPicPr>
        <p:blipFill>
          <a:blip r:embed="rId3" cstate="print"/>
          <a:srcRect r="7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609600" y="985838"/>
            <a:ext cx="7132638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33450">
              <a:lnSpc>
                <a:spcPct val="110000"/>
              </a:lnSpc>
            </a:pPr>
            <a:r>
              <a:rPr lang="pt-BR" sz="4000" b="1">
                <a:solidFill>
                  <a:srgbClr val="000066"/>
                </a:solidFill>
                <a:latin typeface="Calibri" pitchFamily="34" charset="0"/>
              </a:rPr>
              <a:t>PROJETO</a:t>
            </a:r>
          </a:p>
          <a:p>
            <a:pPr defTabSz="933450">
              <a:lnSpc>
                <a:spcPct val="110000"/>
              </a:lnSpc>
            </a:pPr>
            <a:endParaRPr lang="pt-BR" sz="4400" b="1">
              <a:solidFill>
                <a:srgbClr val="000066"/>
              </a:solidFill>
              <a:latin typeface="Calibri" pitchFamily="34" charset="0"/>
            </a:endParaRPr>
          </a:p>
          <a:p>
            <a:pPr defTabSz="933450">
              <a:lnSpc>
                <a:spcPct val="110000"/>
              </a:lnSpc>
            </a:pPr>
            <a:r>
              <a:rPr lang="pt-BR" sz="2900">
                <a:solidFill>
                  <a:srgbClr val="99CC33"/>
                </a:solidFill>
                <a:latin typeface="Calibri" pitchFamily="34" charset="0"/>
              </a:rPr>
              <a:t>REESTRUTURAÇÃO DO SISTEMA JUDICIAL DO ESTADO DE MATO GROSSO</a:t>
            </a:r>
          </a:p>
          <a:p>
            <a:pPr defTabSz="933450">
              <a:lnSpc>
                <a:spcPct val="110000"/>
              </a:lnSpc>
            </a:pPr>
            <a:endParaRPr lang="pt-BR" sz="2900">
              <a:solidFill>
                <a:srgbClr val="99CC33"/>
              </a:solidFill>
              <a:latin typeface="Calibri" pitchFamily="34" charset="0"/>
            </a:endParaRPr>
          </a:p>
          <a:p>
            <a:pPr defTabSz="933450">
              <a:lnSpc>
                <a:spcPct val="110000"/>
              </a:lnSpc>
            </a:pPr>
            <a:endParaRPr lang="pt-BR" sz="2900">
              <a:solidFill>
                <a:srgbClr val="99CC33"/>
              </a:solidFill>
              <a:latin typeface="Calibri" pitchFamily="34" charset="0"/>
            </a:endParaRPr>
          </a:p>
          <a:p>
            <a:pPr defTabSz="933450">
              <a:lnSpc>
                <a:spcPct val="110000"/>
              </a:lnSpc>
            </a:pPr>
            <a:endParaRPr lang="pt-BR" sz="2900">
              <a:solidFill>
                <a:srgbClr val="99CC33"/>
              </a:solidFill>
              <a:latin typeface="Calibri" pitchFamily="34" charset="0"/>
            </a:endParaRPr>
          </a:p>
          <a:p>
            <a:pPr defTabSz="933450">
              <a:lnSpc>
                <a:spcPct val="110000"/>
              </a:lnSpc>
            </a:pPr>
            <a:endParaRPr lang="pt-BR" sz="2900">
              <a:solidFill>
                <a:srgbClr val="99CC33"/>
              </a:solidFill>
              <a:latin typeface="Calibri" pitchFamily="34" charset="0"/>
            </a:endParaRPr>
          </a:p>
          <a:p>
            <a:pPr defTabSz="933450">
              <a:lnSpc>
                <a:spcPct val="110000"/>
              </a:lnSpc>
            </a:pPr>
            <a:endParaRPr lang="pt-BR" sz="2900">
              <a:solidFill>
                <a:srgbClr val="99CC33"/>
              </a:solidFill>
              <a:latin typeface="Calibri" pitchFamily="34" charset="0"/>
            </a:endParaRPr>
          </a:p>
          <a:p>
            <a:pPr defTabSz="933450">
              <a:lnSpc>
                <a:spcPct val="110000"/>
              </a:lnSpc>
            </a:pPr>
            <a:endParaRPr lang="pt-BR" sz="2900">
              <a:solidFill>
                <a:srgbClr val="99CC33"/>
              </a:solidFill>
              <a:latin typeface="Calibri" pitchFamily="34" charset="0"/>
            </a:endParaRPr>
          </a:p>
          <a:p>
            <a:pPr defTabSz="933450">
              <a:lnSpc>
                <a:spcPct val="110000"/>
              </a:lnSpc>
            </a:pPr>
            <a:r>
              <a:rPr lang="en-GB">
                <a:solidFill>
                  <a:srgbClr val="99CC33"/>
                </a:solidFill>
                <a:latin typeface="Calibri" pitchFamily="34" charset="0"/>
              </a:rPr>
              <a:t/>
            </a:r>
            <a:br>
              <a:rPr lang="en-GB">
                <a:solidFill>
                  <a:srgbClr val="99CC33"/>
                </a:solidFill>
                <a:latin typeface="Calibri" pitchFamily="34" charset="0"/>
              </a:rPr>
            </a:br>
            <a:endParaRPr lang="en-GB">
              <a:solidFill>
                <a:srgbClr val="99CC33"/>
              </a:solidFill>
              <a:latin typeface="Calibri" pitchFamily="34" charset="0"/>
            </a:endParaRPr>
          </a:p>
          <a:p>
            <a:pPr defTabSz="933450">
              <a:lnSpc>
                <a:spcPct val="110000"/>
              </a:lnSpc>
            </a:pPr>
            <a:r>
              <a:rPr lang="pt-BR" sz="1100">
                <a:solidFill>
                  <a:srgbClr val="000066"/>
                </a:solidFill>
              </a:rPr>
              <a:t>Janeiro/2010</a:t>
            </a:r>
            <a:br>
              <a:rPr lang="pt-BR" sz="1100">
                <a:solidFill>
                  <a:srgbClr val="000066"/>
                </a:solidFill>
              </a:rPr>
            </a:br>
            <a:endParaRPr lang="pt-BR" sz="1100">
              <a:solidFill>
                <a:srgbClr val="000066"/>
              </a:solidFill>
            </a:endParaRPr>
          </a:p>
        </p:txBody>
      </p:sp>
      <p:sp>
        <p:nvSpPr>
          <p:cNvPr id="84995" name="Rectangle 10"/>
          <p:cNvSpPr>
            <a:spLocks noChangeArrowheads="1"/>
          </p:cNvSpPr>
          <p:nvPr/>
        </p:nvSpPr>
        <p:spPr bwMode="auto">
          <a:xfrm>
            <a:off x="-3348038" y="-6350"/>
            <a:ext cx="161925" cy="331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80579" tIns="80579" rIns="80579" bIns="80579">
            <a:spAutoFit/>
          </a:bodyPr>
          <a:lstStyle/>
          <a:p>
            <a:pPr algn="ctr" eaLnBrk="0" hangingPunct="0">
              <a:lnSpc>
                <a:spcPct val="110000"/>
              </a:lnSpc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84996" name="CaixaDeTexto 7"/>
          <p:cNvSpPr txBox="1">
            <a:spLocks noChangeArrowheads="1"/>
          </p:cNvSpPr>
          <p:nvPr/>
        </p:nvSpPr>
        <p:spPr bwMode="auto">
          <a:xfrm>
            <a:off x="5364163" y="4365625"/>
            <a:ext cx="33845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002060"/>
                </a:solidFill>
                <a:latin typeface="Calibri" pitchFamily="34" charset="0"/>
              </a:rPr>
              <a:t>Executores:</a:t>
            </a:r>
          </a:p>
          <a:p>
            <a:endParaRPr lang="pt-BR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pt-BR" b="1">
                <a:solidFill>
                  <a:srgbClr val="002060"/>
                </a:solidFill>
                <a:latin typeface="Calibri" pitchFamily="34" charset="0"/>
              </a:rPr>
              <a:t>Corregedoria-Geral da Justiça</a:t>
            </a:r>
          </a:p>
          <a:p>
            <a:r>
              <a:rPr lang="pt-BR" b="1">
                <a:solidFill>
                  <a:srgbClr val="002060"/>
                </a:solidFill>
                <a:latin typeface="Calibri" pitchFamily="34" charset="0"/>
              </a:rPr>
              <a:t>Tribunal de Justiça do Estado de Mato Grosso </a:t>
            </a:r>
          </a:p>
          <a:p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ítulo 1"/>
          <p:cNvSpPr>
            <a:spLocks noGrp="1"/>
          </p:cNvSpPr>
          <p:nvPr>
            <p:ph type="title"/>
          </p:nvPr>
        </p:nvSpPr>
        <p:spPr>
          <a:xfrm>
            <a:off x="395288" y="2636838"/>
            <a:ext cx="8229600" cy="633412"/>
          </a:xfrm>
          <a:solidFill>
            <a:srgbClr val="92D050"/>
          </a:solidFill>
        </p:spPr>
        <p:txBody>
          <a:bodyPr/>
          <a:lstStyle/>
          <a:p>
            <a:r>
              <a:rPr lang="pt-BR" sz="2800" smtClean="0">
                <a:solidFill>
                  <a:srgbClr val="002060"/>
                </a:solidFill>
              </a:rPr>
              <a:t>PROBLEMAS/OPORTUNIDADES</a:t>
            </a:r>
          </a:p>
        </p:txBody>
      </p:sp>
      <p:sp>
        <p:nvSpPr>
          <p:cNvPr id="8704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638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sz="2000" smtClean="0">
                <a:solidFill>
                  <a:srgbClr val="002060"/>
                </a:solidFill>
              </a:rPr>
              <a:t>Desatualização das estruturas organizacionais dos setores, divisões e departamentos que compõem o Sistema Judicial do Estado de Mato Grosso, para o cumprimento de seus desideratos, em vista da crescente demanda;</a:t>
            </a:r>
          </a:p>
          <a:p>
            <a:pPr>
              <a:buFont typeface="Wingdings" pitchFamily="2" charset="2"/>
              <a:buChar char="ü"/>
            </a:pPr>
            <a:r>
              <a:rPr lang="pt-BR" sz="2000" smtClean="0">
                <a:solidFill>
                  <a:srgbClr val="002060"/>
                </a:solidFill>
              </a:rPr>
              <a:t> Fragmentação e separação de decisões e de atuação entre os setores públicos que compõem o Sistema Judicial;</a:t>
            </a:r>
          </a:p>
          <a:p>
            <a:pPr>
              <a:buFont typeface="Wingdings" pitchFamily="2" charset="2"/>
              <a:buChar char="ü"/>
            </a:pPr>
            <a:r>
              <a:rPr lang="pt-BR" sz="2000" smtClean="0">
                <a:solidFill>
                  <a:srgbClr val="002060"/>
                </a:solidFill>
              </a:rPr>
              <a:t>A depreciação da imagem do agente público do Sistema Judicial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8313" y="723900"/>
            <a:ext cx="8229600" cy="635000"/>
          </a:xfrm>
          <a:prstGeom prst="rect">
            <a:avLst/>
          </a:prstGeom>
          <a:solidFill>
            <a:srgbClr val="92D050"/>
          </a:solidFill>
        </p:spPr>
        <p:txBody>
          <a:bodyPr lIns="91379" tIns="45688" rIns="91379" bIns="45688" anchor="ctr">
            <a:normAutofit/>
          </a:bodyPr>
          <a:lstStyle/>
          <a:p>
            <a:pPr algn="ctr" defTabSz="913785" fontAlgn="auto">
              <a:spcAft>
                <a:spcPts val="0"/>
              </a:spcAft>
              <a:defRPr/>
            </a:pPr>
            <a:r>
              <a:rPr lang="pt-BR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PÚBLICO ALVO</a:t>
            </a:r>
          </a:p>
        </p:txBody>
      </p:sp>
      <p:sp>
        <p:nvSpPr>
          <p:cNvPr id="87044" name="CaixaDeTexto 4"/>
          <p:cNvSpPr txBox="1">
            <a:spLocks noChangeArrowheads="1"/>
          </p:cNvSpPr>
          <p:nvPr/>
        </p:nvSpPr>
        <p:spPr bwMode="auto">
          <a:xfrm>
            <a:off x="468313" y="1731963"/>
            <a:ext cx="82804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002060"/>
                </a:solidFill>
                <a:latin typeface="Calibri" pitchFamily="34" charset="0"/>
              </a:rPr>
              <a:t>A Sociedade Matogrossense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503237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defTabSz="913785"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rgbClr val="002060"/>
                </a:solidFill>
              </a:rPr>
              <a:t>META GLOBAL</a:t>
            </a: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8806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3684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t-BR" sz="2000" smtClean="0">
                <a:solidFill>
                  <a:srgbClr val="002060"/>
                </a:solidFill>
              </a:rPr>
              <a:t>Atualizar e ampliar a capacidade operacional das estruturas organizacionais dos setores, divisões e departamentos que compõem o Sistema Judicial do Estado de Mato Grosso, de modo a aparelhá-lo, em consonância com as necessidades da realidade do mundo contemporâneo, até dezembro de 2012.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39750" y="2205038"/>
            <a:ext cx="8229600" cy="503237"/>
          </a:xfrm>
          <a:prstGeom prst="rect">
            <a:avLst/>
          </a:prstGeom>
          <a:solidFill>
            <a:srgbClr val="92D050"/>
          </a:solidFill>
        </p:spPr>
        <p:txBody>
          <a:bodyPr lIns="91379" tIns="45688" rIns="91379" bIns="45688" anchor="ctr">
            <a:normAutofit fontScale="97500"/>
          </a:bodyPr>
          <a:lstStyle/>
          <a:p>
            <a:pPr algn="ctr" defTabSz="913785" fontAlgn="auto">
              <a:spcAft>
                <a:spcPts val="0"/>
              </a:spcAft>
              <a:defRPr/>
            </a:pPr>
            <a:r>
              <a:rPr lang="pt-BR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OBJETIVO GERAL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11188" y="2708275"/>
            <a:ext cx="8229600" cy="649288"/>
          </a:xfrm>
          <a:prstGeom prst="rect">
            <a:avLst/>
          </a:prstGeom>
        </p:spPr>
        <p:txBody>
          <a:bodyPr lIns="91379" tIns="45688" rIns="91379" bIns="45688">
            <a:normAutofit lnSpcReduction="10000"/>
          </a:bodyPr>
          <a:lstStyle/>
          <a:p>
            <a:pPr defTabSz="91378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002060"/>
                </a:solidFill>
                <a:latin typeface="+mn-lt"/>
              </a:rPr>
              <a:t>Redesenhar um novo modelo de organização integrada para o Sistema Judicial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39750" y="3789363"/>
            <a:ext cx="8229600" cy="503237"/>
          </a:xfrm>
          <a:prstGeom prst="rect">
            <a:avLst/>
          </a:prstGeom>
          <a:solidFill>
            <a:srgbClr val="92D050"/>
          </a:solidFill>
        </p:spPr>
        <p:txBody>
          <a:bodyPr lIns="91379" tIns="45688" rIns="91379" bIns="45688" anchor="ctr">
            <a:normAutofit fontScale="97500"/>
          </a:bodyPr>
          <a:lstStyle/>
          <a:p>
            <a:pPr algn="ctr" defTabSz="913785" fontAlgn="auto">
              <a:spcAft>
                <a:spcPts val="0"/>
              </a:spcAft>
              <a:defRPr/>
            </a:pPr>
            <a:r>
              <a:rPr lang="pt-BR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OBJETIVOS ESPECÍFICOS</a:t>
            </a:r>
          </a:p>
        </p:txBody>
      </p:sp>
      <p:sp>
        <p:nvSpPr>
          <p:cNvPr id="88070" name="Espaço Reservado para Conteúdo 2"/>
          <p:cNvSpPr txBox="1">
            <a:spLocks/>
          </p:cNvSpPr>
          <p:nvPr/>
        </p:nvSpPr>
        <p:spPr bwMode="auto">
          <a:xfrm>
            <a:off x="590550" y="4365625"/>
            <a:ext cx="815816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88" rIns="91379" bIns="45688"/>
          <a:lstStyle/>
          <a:p>
            <a:pPr>
              <a:buFont typeface="Wingdings" pitchFamily="2" charset="2"/>
              <a:buChar char="ü"/>
            </a:pPr>
            <a:r>
              <a:rPr lang="pt-BR" sz="2000">
                <a:solidFill>
                  <a:srgbClr val="002060"/>
                </a:solidFill>
                <a:latin typeface="Calibri" pitchFamily="34" charset="0"/>
              </a:rPr>
              <a:t>Romper com a dicotomia havida entre as instituições que compõem o Sistema Judicial do Estado de Mato Grosso elaborando e concretizando estratégias comuns capazes de atender adequadamente ao cidadão;</a:t>
            </a:r>
          </a:p>
          <a:p>
            <a:endParaRPr lang="pt-BR" sz="200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000">
                <a:solidFill>
                  <a:srgbClr val="002060"/>
                </a:solidFill>
                <a:latin typeface="Calibri" pitchFamily="34" charset="0"/>
              </a:rPr>
              <a:t>Robustecer a confiança da população no Sistema Judicial do Estado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611188" y="549275"/>
            <a:ext cx="8229600" cy="503238"/>
          </a:xfrm>
          <a:prstGeom prst="rect">
            <a:avLst/>
          </a:prstGeom>
          <a:solidFill>
            <a:srgbClr val="92D050"/>
          </a:solidFill>
        </p:spPr>
        <p:txBody>
          <a:bodyPr lIns="91379" tIns="45688" rIns="91379" bIns="45688" anchor="ctr">
            <a:normAutofit fontScale="97500"/>
          </a:bodyPr>
          <a:lstStyle/>
          <a:p>
            <a:pPr algn="ctr" defTabSz="913785"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ÁREA DE ATUAÇÃO</a:t>
            </a:r>
          </a:p>
        </p:txBody>
      </p:sp>
      <p:sp>
        <p:nvSpPr>
          <p:cNvPr id="89090" name="Espaço Reservado para Conteúdo 2"/>
          <p:cNvSpPr txBox="1">
            <a:spLocks/>
          </p:cNvSpPr>
          <p:nvPr/>
        </p:nvSpPr>
        <p:spPr bwMode="auto">
          <a:xfrm>
            <a:off x="620713" y="1412875"/>
            <a:ext cx="82296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88" rIns="91379" bIns="45688"/>
          <a:lstStyle/>
          <a:p>
            <a:endParaRPr lang="pt-BR" sz="200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683568" y="1397000"/>
          <a:ext cx="8064896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611188" y="549275"/>
            <a:ext cx="8229600" cy="503238"/>
          </a:xfrm>
          <a:prstGeom prst="rect">
            <a:avLst/>
          </a:prstGeom>
          <a:solidFill>
            <a:srgbClr val="92D050"/>
          </a:solidFill>
        </p:spPr>
        <p:txBody>
          <a:bodyPr lIns="91379" tIns="45688" rIns="91379" bIns="45688" anchor="ctr">
            <a:normAutofit fontScale="97500"/>
          </a:bodyPr>
          <a:lstStyle/>
          <a:p>
            <a:pPr algn="ctr" defTabSz="913785"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ESTRATÉGIAS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20713" y="1412875"/>
            <a:ext cx="8229600" cy="2303463"/>
          </a:xfrm>
          <a:prstGeom prst="rect">
            <a:avLst/>
          </a:prstGeom>
        </p:spPr>
        <p:txBody>
          <a:bodyPr lIns="91379" tIns="45688" rIns="91379" bIns="45688">
            <a:normAutofit fontScale="92500" lnSpcReduction="20000"/>
          </a:bodyPr>
          <a:lstStyle/>
          <a:p>
            <a:pPr defTabSz="91378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solidFill>
                  <a:srgbClr val="002060"/>
                </a:solidFill>
                <a:latin typeface="+mn-lt"/>
              </a:rPr>
              <a:t>Sensibilização e Adesão ao Projeto;</a:t>
            </a:r>
          </a:p>
          <a:p>
            <a:pPr defTabSz="91378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defTabSz="91378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solidFill>
                  <a:srgbClr val="002060"/>
                </a:solidFill>
                <a:latin typeface="+mn-lt"/>
              </a:rPr>
              <a:t>Formação de três Grupos de Trabalho;</a:t>
            </a:r>
          </a:p>
          <a:p>
            <a:pPr defTabSz="91378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defTabSz="91378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solidFill>
                  <a:srgbClr val="002060"/>
                </a:solidFill>
                <a:latin typeface="+mn-lt"/>
              </a:rPr>
              <a:t>Prognóstico: buscar soluções conjuntas e sistêmicas para os problemas apresentados;</a:t>
            </a:r>
          </a:p>
          <a:p>
            <a:pPr defTabSz="91378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defTabSz="91378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solidFill>
                  <a:srgbClr val="002060"/>
                </a:solidFill>
                <a:latin typeface="+mn-lt"/>
              </a:rPr>
              <a:t>Deflagrar novas etapas do projeto, a serem pensadas e organizadas por seus participantes.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11188" y="549275"/>
            <a:ext cx="8229600" cy="503238"/>
          </a:xfrm>
          <a:prstGeom prst="rect">
            <a:avLst/>
          </a:prstGeom>
          <a:solidFill>
            <a:srgbClr val="92D050"/>
          </a:solidFill>
        </p:spPr>
        <p:txBody>
          <a:bodyPr lIns="91379" tIns="45688" rIns="91379" bIns="45688" anchor="ctr">
            <a:normAutofit fontScale="97500"/>
          </a:bodyPr>
          <a:lstStyle/>
          <a:p>
            <a:pPr algn="ctr" defTabSz="913785"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METAS ESPECÍFICAS</a:t>
            </a:r>
          </a:p>
        </p:txBody>
      </p:sp>
      <p:sp>
        <p:nvSpPr>
          <p:cNvPr id="91138" name="Espaço Reservado para Conteúdo 2"/>
          <p:cNvSpPr txBox="1">
            <a:spLocks/>
          </p:cNvSpPr>
          <p:nvPr/>
        </p:nvSpPr>
        <p:spPr bwMode="auto">
          <a:xfrm>
            <a:off x="620713" y="1412875"/>
            <a:ext cx="82296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88" rIns="91379" bIns="45688"/>
          <a:lstStyle/>
          <a:p>
            <a:endParaRPr lang="pt-BR" sz="2000">
              <a:latin typeface="Calibri" pitchFamily="34" charset="0"/>
            </a:endParaRPr>
          </a:p>
        </p:txBody>
      </p:sp>
      <p:pic>
        <p:nvPicPr>
          <p:cNvPr id="9113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3" y="1208088"/>
            <a:ext cx="79152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611188" y="260350"/>
            <a:ext cx="8229600" cy="504825"/>
          </a:xfrm>
          <a:prstGeom prst="rect">
            <a:avLst/>
          </a:prstGeom>
          <a:solidFill>
            <a:srgbClr val="92D050"/>
          </a:solidFill>
        </p:spPr>
        <p:txBody>
          <a:bodyPr lIns="91379" tIns="45688" rIns="91379" bIns="45688" anchor="ctr">
            <a:normAutofit fontScale="97500"/>
          </a:bodyPr>
          <a:lstStyle/>
          <a:p>
            <a:pPr algn="ctr" defTabSz="913785"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CRIAÇÃO E INSTALAÇÃO DO PROJETO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20713" y="981075"/>
            <a:ext cx="8229600" cy="5661025"/>
          </a:xfrm>
          <a:prstGeom prst="rect">
            <a:avLst/>
          </a:prstGeom>
        </p:spPr>
        <p:txBody>
          <a:bodyPr lIns="91379" tIns="45688" rIns="91379" bIns="45688">
            <a:normAutofit lnSpcReduction="10000"/>
          </a:bodyPr>
          <a:lstStyle/>
          <a:p>
            <a:pPr defTabSz="9137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002060"/>
                </a:solidFill>
                <a:latin typeface="+mn-lt"/>
              </a:rPr>
              <a:t>Será criado, </a:t>
            </a:r>
            <a:r>
              <a:rPr lang="pt-BR" sz="2000" b="1" u="sng" dirty="0">
                <a:solidFill>
                  <a:srgbClr val="002060"/>
                </a:solidFill>
                <a:latin typeface="+mn-lt"/>
              </a:rPr>
              <a:t>COMITÊ MULTI INSTITUCIONAL, </a:t>
            </a:r>
            <a:r>
              <a:rPr lang="pt-BR" sz="2000" dirty="0">
                <a:solidFill>
                  <a:srgbClr val="002060"/>
                </a:solidFill>
                <a:latin typeface="+mn-lt"/>
              </a:rPr>
              <a:t>com a participação de Órgãos Públicos e Entidades de Classe, aqui denominados Instituições, tendo as seguintes atribuições:</a:t>
            </a:r>
            <a:r>
              <a:rPr lang="pt-BR" sz="2000" b="1" u="sng" dirty="0">
                <a:solidFill>
                  <a:srgbClr val="002060"/>
                </a:solidFill>
                <a:latin typeface="+mn-lt"/>
              </a:rPr>
              <a:t> </a:t>
            </a:r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defTabSz="91378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defTabSz="9137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002060"/>
                </a:solidFill>
                <a:latin typeface="+mn-lt"/>
              </a:rPr>
              <a:t>I – </a:t>
            </a:r>
            <a:r>
              <a:rPr lang="pt-BR" sz="2000" b="1" dirty="0">
                <a:solidFill>
                  <a:srgbClr val="002060"/>
                </a:solidFill>
                <a:latin typeface="+mn-lt"/>
              </a:rPr>
              <a:t>Trabalhar</a:t>
            </a:r>
            <a:r>
              <a:rPr lang="pt-BR" sz="2000" dirty="0">
                <a:solidFill>
                  <a:srgbClr val="002060"/>
                </a:solidFill>
                <a:latin typeface="+mn-lt"/>
              </a:rPr>
              <a:t> permanentemente pelo aperfeiçoamento do Sistema em prol da Integração Judicial;</a:t>
            </a:r>
          </a:p>
          <a:p>
            <a:pPr defTabSz="91378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defTabSz="9137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002060"/>
                </a:solidFill>
                <a:latin typeface="+mn-lt"/>
              </a:rPr>
              <a:t>II –</a:t>
            </a:r>
            <a:r>
              <a:rPr lang="pt-BR" sz="2000" b="1" dirty="0">
                <a:solidFill>
                  <a:srgbClr val="002060"/>
                </a:solidFill>
                <a:latin typeface="+mn-lt"/>
              </a:rPr>
              <a:t> Cooperar </a:t>
            </a:r>
            <a:r>
              <a:rPr lang="pt-BR" sz="2000" dirty="0">
                <a:solidFill>
                  <a:srgbClr val="002060"/>
                </a:solidFill>
                <a:latin typeface="+mn-lt"/>
              </a:rPr>
              <a:t>integral e irrestritamente com as demais instituições parceiras para solução das causas, internas e externas, que emperram ou inviabilizam a concretização de suas ações e serviços;</a:t>
            </a:r>
          </a:p>
          <a:p>
            <a:pPr defTabSz="91378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defTabSz="9137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002060"/>
                </a:solidFill>
                <a:latin typeface="+mn-lt"/>
              </a:rPr>
              <a:t>III – </a:t>
            </a:r>
            <a:r>
              <a:rPr lang="pt-BR" sz="2000" b="1" dirty="0">
                <a:solidFill>
                  <a:srgbClr val="002060"/>
                </a:solidFill>
                <a:latin typeface="+mn-lt"/>
              </a:rPr>
              <a:t>Compor</a:t>
            </a:r>
            <a:r>
              <a:rPr lang="pt-BR" sz="2000" dirty="0">
                <a:solidFill>
                  <a:srgbClr val="002060"/>
                </a:solidFill>
                <a:latin typeface="+mn-lt"/>
              </a:rPr>
              <a:t> os Grupos de Trabalho e participar das reuniões realizadas pelo Comitê;</a:t>
            </a:r>
          </a:p>
          <a:p>
            <a:pPr defTabSz="91378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defTabSz="9137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002060"/>
                </a:solidFill>
                <a:latin typeface="+mn-lt"/>
              </a:rPr>
              <a:t>IV - </a:t>
            </a:r>
            <a:r>
              <a:rPr lang="pt-BR" sz="2000" b="1" dirty="0">
                <a:solidFill>
                  <a:srgbClr val="002060"/>
                </a:solidFill>
                <a:latin typeface="+mn-lt"/>
              </a:rPr>
              <a:t>Articular </a:t>
            </a:r>
            <a:r>
              <a:rPr lang="pt-BR" sz="2000" dirty="0">
                <a:solidFill>
                  <a:srgbClr val="002060"/>
                </a:solidFill>
                <a:latin typeface="+mn-lt"/>
              </a:rPr>
              <a:t>suas prerrogativas, competências, habilidades e atribuições na execução das tarefas atinentes aos Grupos de Trabalho;</a:t>
            </a:r>
          </a:p>
          <a:p>
            <a:pPr defTabSz="91378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defTabSz="9137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002060"/>
                </a:solidFill>
                <a:latin typeface="+mn-lt"/>
              </a:rPr>
              <a:t>V – </a:t>
            </a:r>
            <a:r>
              <a:rPr lang="pt-BR" sz="2000" b="1" dirty="0">
                <a:solidFill>
                  <a:srgbClr val="002060"/>
                </a:solidFill>
                <a:latin typeface="+mn-lt"/>
              </a:rPr>
              <a:t>Replicar</a:t>
            </a:r>
            <a:r>
              <a:rPr lang="pt-BR" sz="2000" dirty="0">
                <a:solidFill>
                  <a:srgbClr val="002060"/>
                </a:solidFill>
                <a:latin typeface="+mn-lt"/>
              </a:rPr>
              <a:t> junto as órgãos, setores e demais departamentos de suas instituições as decisões e ações estabelecidas pelo Comitê.</a:t>
            </a:r>
          </a:p>
          <a:p>
            <a:pPr defTabSz="91378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defTabSz="91378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611188" y="549275"/>
            <a:ext cx="8229600" cy="503238"/>
          </a:xfrm>
          <a:prstGeom prst="rect">
            <a:avLst/>
          </a:prstGeom>
          <a:solidFill>
            <a:srgbClr val="92D050"/>
          </a:solidFill>
        </p:spPr>
        <p:txBody>
          <a:bodyPr lIns="91379" tIns="45688" rIns="91379" bIns="45688" anchor="ctr">
            <a:normAutofit fontScale="97500"/>
          </a:bodyPr>
          <a:lstStyle/>
          <a:p>
            <a:pPr algn="ctr" defTabSz="913785"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PLANO DE AÇÃO 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1125538"/>
            <a:ext cx="72104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797425"/>
            <a:ext cx="7210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pt-BR" smtClean="0"/>
          </a:p>
          <a:p>
            <a:pPr algn="ctr">
              <a:buFont typeface="Arial" charset="0"/>
              <a:buNone/>
            </a:pPr>
            <a:endParaRPr lang="pt-BR" smtClean="0"/>
          </a:p>
          <a:p>
            <a:pPr algn="ctr">
              <a:buFont typeface="Arial" charset="0"/>
              <a:buNone/>
            </a:pPr>
            <a:endParaRPr lang="pt-BR" smtClean="0"/>
          </a:p>
          <a:p>
            <a:pPr algn="ctr">
              <a:buFont typeface="Arial" charset="0"/>
              <a:buNone/>
            </a:pPr>
            <a:endParaRPr lang="pt-BR" smtClean="0"/>
          </a:p>
          <a:p>
            <a:pPr algn="ctr">
              <a:buFont typeface="Arial" charset="0"/>
              <a:buNone/>
            </a:pPr>
            <a:r>
              <a:rPr lang="pt-BR" b="1" smtClean="0">
                <a:solidFill>
                  <a:srgbClr val="002060"/>
                </a:solidFill>
              </a:rPr>
              <a:t>COMARCAS- DADOS GERAIS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246188"/>
            <a:ext cx="59023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11188" y="549275"/>
            <a:ext cx="8229600" cy="503238"/>
          </a:xfrm>
          <a:prstGeom prst="rect">
            <a:avLst/>
          </a:prstGeom>
          <a:solidFill>
            <a:srgbClr val="92D050"/>
          </a:solidFill>
        </p:spPr>
        <p:txBody>
          <a:bodyPr lIns="91379" tIns="45688" rIns="91379" bIns="45688" anchor="ctr">
            <a:normAutofit fontScale="97500"/>
          </a:bodyPr>
          <a:lstStyle/>
          <a:p>
            <a:pPr algn="ctr" defTabSz="913785"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CRONOGRAMA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11188" y="3824288"/>
            <a:ext cx="8229600" cy="503237"/>
          </a:xfrm>
          <a:prstGeom prst="rect">
            <a:avLst/>
          </a:prstGeom>
          <a:solidFill>
            <a:srgbClr val="92D050"/>
          </a:solidFill>
        </p:spPr>
        <p:txBody>
          <a:bodyPr lIns="91379" tIns="45688" rIns="91379" bIns="45688" anchor="ctr">
            <a:normAutofit fontScale="97500"/>
          </a:bodyPr>
          <a:lstStyle/>
          <a:p>
            <a:pPr algn="ctr" defTabSz="913785"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GESTÃO DO PROJETO</a:t>
            </a:r>
          </a:p>
        </p:txBody>
      </p:sp>
      <p:sp>
        <p:nvSpPr>
          <p:cNvPr id="94212" name="CaixaDeTexto 7"/>
          <p:cNvSpPr txBox="1">
            <a:spLocks noChangeArrowheads="1"/>
          </p:cNvSpPr>
          <p:nvPr/>
        </p:nvSpPr>
        <p:spPr bwMode="auto">
          <a:xfrm>
            <a:off x="900113" y="4581525"/>
            <a:ext cx="77755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002060"/>
                </a:solidFill>
                <a:latin typeface="Calibri" pitchFamily="34" charset="0"/>
              </a:rPr>
              <a:t>A gestão do presente projeto implicará no acompanhamento e gerenciamento do plano de ação, das etapas e suas respectivas estratégias. O gestor do projeto ficará responsável ainda pelo agendamento das reuniões, pelo apoio técnico e logístico das reuniões. </a:t>
            </a:r>
          </a:p>
          <a:p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pt-BR" sz="1600" b="1" smtClean="0"/>
          </a:p>
          <a:p>
            <a:pPr algn="ctr">
              <a:buFont typeface="Arial" charset="0"/>
              <a:buNone/>
            </a:pPr>
            <a:endParaRPr lang="pt-BR" sz="1600" b="1" smtClean="0">
              <a:solidFill>
                <a:srgbClr val="002060"/>
              </a:solidFill>
            </a:endParaRPr>
          </a:p>
          <a:p>
            <a:pPr algn="ctr">
              <a:buFont typeface="Arial" charset="0"/>
              <a:buNone/>
            </a:pPr>
            <a:endParaRPr lang="pt-BR" sz="1600" b="1" smtClean="0">
              <a:solidFill>
                <a:srgbClr val="002060"/>
              </a:solidFill>
            </a:endParaRPr>
          </a:p>
          <a:p>
            <a:pPr algn="ctr">
              <a:buFont typeface="Arial" charset="0"/>
              <a:buNone/>
            </a:pPr>
            <a:endParaRPr lang="pt-BR" sz="1600" b="1" smtClean="0">
              <a:solidFill>
                <a:srgbClr val="002060"/>
              </a:solidFill>
            </a:endParaRPr>
          </a:p>
          <a:p>
            <a:pPr algn="ctr">
              <a:buFont typeface="Arial" charset="0"/>
              <a:buNone/>
            </a:pPr>
            <a:r>
              <a:rPr lang="pt-BR" sz="1800" b="1" smtClean="0">
                <a:solidFill>
                  <a:srgbClr val="002060"/>
                </a:solidFill>
              </a:rPr>
              <a:t>GESTÃO 2011/2013</a:t>
            </a:r>
          </a:p>
          <a:p>
            <a:pPr algn="ctr">
              <a:buFont typeface="Arial" charset="0"/>
              <a:buNone/>
            </a:pPr>
            <a:endParaRPr lang="pt-BR" sz="1600" smtClean="0">
              <a:solidFill>
                <a:srgbClr val="002060"/>
              </a:solidFill>
            </a:endParaRPr>
          </a:p>
          <a:p>
            <a:pPr algn="ctr">
              <a:buFont typeface="Arial" charset="0"/>
              <a:buNone/>
            </a:pPr>
            <a:r>
              <a:rPr lang="pt-BR" sz="1600" b="1" i="1" smtClean="0">
                <a:solidFill>
                  <a:srgbClr val="002060"/>
                </a:solidFill>
              </a:rPr>
              <a:t>Des. RUBENS DE OLIVEIRA SANTOS FILHO</a:t>
            </a:r>
          </a:p>
          <a:p>
            <a:pPr algn="ctr">
              <a:buFont typeface="Arial" charset="0"/>
              <a:buNone/>
            </a:pPr>
            <a:r>
              <a:rPr lang="pt-BR" sz="1600" smtClean="0">
                <a:solidFill>
                  <a:srgbClr val="002060"/>
                </a:solidFill>
              </a:rPr>
              <a:t>Presidente do Tribunal da Justiça do Estado de Mato Grosso</a:t>
            </a:r>
          </a:p>
          <a:p>
            <a:pPr algn="ctr">
              <a:buFont typeface="Arial" charset="0"/>
              <a:buNone/>
            </a:pPr>
            <a:endParaRPr lang="pt-BR" sz="1600" smtClean="0">
              <a:solidFill>
                <a:srgbClr val="002060"/>
              </a:solidFill>
            </a:endParaRPr>
          </a:p>
          <a:p>
            <a:pPr algn="ctr">
              <a:buFont typeface="Arial" charset="0"/>
              <a:buNone/>
            </a:pPr>
            <a:r>
              <a:rPr lang="pt-BR" sz="1600" b="1" i="1" smtClean="0">
                <a:solidFill>
                  <a:srgbClr val="002060"/>
                </a:solidFill>
              </a:rPr>
              <a:t>Des. JUVENAL PEREIRA DA SILVA</a:t>
            </a:r>
          </a:p>
          <a:p>
            <a:pPr algn="ctr">
              <a:buFont typeface="Arial" charset="0"/>
              <a:buNone/>
            </a:pPr>
            <a:r>
              <a:rPr lang="pt-BR" sz="1600" smtClean="0">
                <a:solidFill>
                  <a:srgbClr val="002060"/>
                </a:solidFill>
              </a:rPr>
              <a:t>Vice-Presidente</a:t>
            </a:r>
          </a:p>
          <a:p>
            <a:pPr algn="ctr">
              <a:buFont typeface="Arial" charset="0"/>
              <a:buNone/>
            </a:pPr>
            <a:r>
              <a:rPr lang="pt-BR" sz="1600" smtClean="0">
                <a:solidFill>
                  <a:srgbClr val="002060"/>
                </a:solidFill>
              </a:rPr>
              <a:t> </a:t>
            </a:r>
          </a:p>
          <a:p>
            <a:pPr algn="ctr">
              <a:buFont typeface="Arial" charset="0"/>
              <a:buNone/>
            </a:pPr>
            <a:r>
              <a:rPr lang="pt-BR" sz="1600" b="1" i="1" smtClean="0">
                <a:solidFill>
                  <a:srgbClr val="002060"/>
                </a:solidFill>
              </a:rPr>
              <a:t>Des. MÁRCIO VIDAL</a:t>
            </a:r>
          </a:p>
          <a:p>
            <a:pPr algn="ctr">
              <a:buFont typeface="Arial" charset="0"/>
              <a:buNone/>
            </a:pPr>
            <a:r>
              <a:rPr lang="pt-BR" sz="1600" smtClean="0">
                <a:solidFill>
                  <a:srgbClr val="002060"/>
                </a:solidFill>
              </a:rPr>
              <a:t>Corregedor-Geral da Justiça</a:t>
            </a:r>
          </a:p>
          <a:p>
            <a:pPr>
              <a:buFont typeface="Arial" charset="0"/>
              <a:buNone/>
            </a:pPr>
            <a:endParaRPr lang="pt-BR" sz="1600" smtClean="0"/>
          </a:p>
          <a:p>
            <a:pPr>
              <a:buFont typeface="Arial" charset="0"/>
              <a:buNone/>
            </a:pPr>
            <a:r>
              <a:rPr lang="pt-BR" sz="16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pt-BR" sz="1700" b="1" smtClean="0"/>
          </a:p>
          <a:p>
            <a:pPr algn="ctr">
              <a:buFont typeface="Arial" charset="0"/>
              <a:buNone/>
            </a:pPr>
            <a:endParaRPr lang="pt-BR" sz="1700" b="1" smtClean="0"/>
          </a:p>
          <a:p>
            <a:pPr algn="ctr">
              <a:buFont typeface="Arial" charset="0"/>
              <a:buNone/>
            </a:pPr>
            <a:endParaRPr lang="pt-BR" sz="1700" b="1" smtClean="0">
              <a:solidFill>
                <a:srgbClr val="002060"/>
              </a:solidFill>
            </a:endParaRPr>
          </a:p>
          <a:p>
            <a:pPr algn="ctr">
              <a:buFont typeface="Arial" charset="0"/>
              <a:buNone/>
            </a:pPr>
            <a:r>
              <a:rPr lang="pt-BR" sz="1800" b="1" smtClean="0">
                <a:solidFill>
                  <a:srgbClr val="002060"/>
                </a:solidFill>
              </a:rPr>
              <a:t>EQUIPE EXECUTIVA DO PROJETO</a:t>
            </a:r>
          </a:p>
          <a:p>
            <a:pPr algn="ctr">
              <a:buFont typeface="Arial" charset="0"/>
              <a:buNone/>
            </a:pPr>
            <a:r>
              <a:rPr lang="pt-BR" sz="1700" smtClean="0">
                <a:solidFill>
                  <a:srgbClr val="002060"/>
                </a:solidFill>
              </a:rPr>
              <a:t> </a:t>
            </a:r>
          </a:p>
          <a:p>
            <a:pPr algn="ctr">
              <a:buFont typeface="Arial" charset="0"/>
              <a:buNone/>
            </a:pPr>
            <a:r>
              <a:rPr lang="pt-BR" sz="1700" b="1" i="1" smtClean="0">
                <a:solidFill>
                  <a:srgbClr val="002060"/>
                </a:solidFill>
              </a:rPr>
              <a:t>Des. Márcio Vidal</a:t>
            </a:r>
          </a:p>
          <a:p>
            <a:pPr algn="ctr">
              <a:buFont typeface="Arial" charset="0"/>
              <a:buNone/>
            </a:pPr>
            <a:r>
              <a:rPr lang="pt-BR" sz="1700" smtClean="0">
                <a:solidFill>
                  <a:srgbClr val="002060"/>
                </a:solidFill>
              </a:rPr>
              <a:t>Corregedor Geral da Justiça</a:t>
            </a:r>
          </a:p>
          <a:p>
            <a:pPr algn="ctr">
              <a:buFont typeface="Arial" charset="0"/>
              <a:buNone/>
            </a:pPr>
            <a:r>
              <a:rPr lang="pt-BR" sz="1700" smtClean="0">
                <a:solidFill>
                  <a:srgbClr val="002060"/>
                </a:solidFill>
              </a:rPr>
              <a:t> </a:t>
            </a:r>
          </a:p>
          <a:p>
            <a:pPr algn="ctr">
              <a:buFont typeface="Arial" charset="0"/>
              <a:buNone/>
            </a:pPr>
            <a:r>
              <a:rPr lang="pt-BR" sz="1700" b="1" i="1" smtClean="0">
                <a:solidFill>
                  <a:srgbClr val="002060"/>
                </a:solidFill>
              </a:rPr>
              <a:t>Rosangela Kabad Monteiro da Silva</a:t>
            </a:r>
          </a:p>
          <a:p>
            <a:pPr algn="ctr">
              <a:buFont typeface="Arial" charset="0"/>
              <a:buNone/>
            </a:pPr>
            <a:r>
              <a:rPr lang="pt-BR" sz="1700" smtClean="0">
                <a:solidFill>
                  <a:srgbClr val="002060"/>
                </a:solidFill>
              </a:rPr>
              <a:t>Coordenadora do Projeto</a:t>
            </a:r>
          </a:p>
          <a:p>
            <a:pPr algn="ctr">
              <a:buFont typeface="Arial" charset="0"/>
              <a:buNone/>
            </a:pPr>
            <a:r>
              <a:rPr lang="pt-BR" sz="1700" smtClean="0">
                <a:solidFill>
                  <a:srgbClr val="002060"/>
                </a:solidFill>
              </a:rPr>
              <a:t> </a:t>
            </a:r>
          </a:p>
          <a:p>
            <a:pPr algn="ctr">
              <a:buFont typeface="Arial" charset="0"/>
              <a:buNone/>
            </a:pPr>
            <a:r>
              <a:rPr lang="pt-BR" sz="1700" b="1" i="1" smtClean="0">
                <a:solidFill>
                  <a:srgbClr val="002060"/>
                </a:solidFill>
              </a:rPr>
              <a:t> Silvia Regina Lomberti Melhorança</a:t>
            </a:r>
          </a:p>
          <a:p>
            <a:pPr algn="ctr">
              <a:buFont typeface="Arial" charset="0"/>
              <a:buNone/>
            </a:pPr>
            <a:r>
              <a:rPr lang="pt-BR" sz="1700" i="1" smtClean="0">
                <a:solidFill>
                  <a:srgbClr val="002060"/>
                </a:solidFill>
              </a:rPr>
              <a:t>Líder do Projeto</a:t>
            </a:r>
          </a:p>
          <a:p>
            <a:pPr algn="ctr">
              <a:buFont typeface="Arial" charset="0"/>
              <a:buNone/>
            </a:pPr>
            <a:r>
              <a:rPr lang="pt-BR" sz="1700" i="1" smtClean="0"/>
              <a:t> </a:t>
            </a:r>
          </a:p>
          <a:p>
            <a:pPr>
              <a:buFont typeface="Arial" charset="0"/>
              <a:buNone/>
            </a:pP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69088"/>
          </a:xfrm>
        </p:spPr>
        <p:txBody>
          <a:bodyPr rtlCol="0">
            <a:normAutofit fontScale="25000" lnSpcReduction="20000"/>
          </a:bodyPr>
          <a:lstStyle/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b="1" dirty="0" smtClean="0"/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6400" b="1" dirty="0" smtClean="0">
                <a:solidFill>
                  <a:srgbClr val="002060"/>
                </a:solidFill>
              </a:rPr>
              <a:t>EQUIPE DE APOIO DO PROJETO</a:t>
            </a:r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7200" dirty="0" smtClean="0">
                <a:solidFill>
                  <a:srgbClr val="002060"/>
                </a:solidFill>
              </a:rPr>
              <a:t> </a:t>
            </a:r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5600" b="1" i="1" dirty="0" smtClean="0">
                <a:solidFill>
                  <a:srgbClr val="002060"/>
                </a:solidFill>
              </a:rPr>
              <a:t>Lusanil Egues da Cruz</a:t>
            </a:r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5600" dirty="0" smtClean="0">
                <a:solidFill>
                  <a:srgbClr val="002060"/>
                </a:solidFill>
              </a:rPr>
              <a:t>Coordenador da Corregedoria Geral da Justiça</a:t>
            </a:r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5600" dirty="0" smtClean="0">
                <a:solidFill>
                  <a:srgbClr val="002060"/>
                </a:solidFill>
              </a:rPr>
              <a:t> </a:t>
            </a:r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5600" b="1" i="1" dirty="0" smtClean="0">
                <a:solidFill>
                  <a:srgbClr val="002060"/>
                </a:solidFill>
              </a:rPr>
              <a:t>Mariângela Lopez</a:t>
            </a:r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5600" dirty="0" smtClean="0">
                <a:solidFill>
                  <a:srgbClr val="002060"/>
                </a:solidFill>
              </a:rPr>
              <a:t>Assessora de Comunicação da Corregedoria </a:t>
            </a:r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5600" dirty="0" smtClean="0">
                <a:solidFill>
                  <a:srgbClr val="002060"/>
                </a:solidFill>
              </a:rPr>
              <a:t> </a:t>
            </a:r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5600" b="1" i="1" dirty="0" smtClean="0">
                <a:solidFill>
                  <a:srgbClr val="002060"/>
                </a:solidFill>
              </a:rPr>
              <a:t>Sandra Pinheiro Amorim </a:t>
            </a:r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5600" dirty="0" smtClean="0">
                <a:solidFill>
                  <a:srgbClr val="002060"/>
                </a:solidFill>
              </a:rPr>
              <a:t>Assessora de Comunicação da Corregedoria </a:t>
            </a:r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5600" dirty="0" smtClean="0">
                <a:solidFill>
                  <a:srgbClr val="002060"/>
                </a:solidFill>
              </a:rPr>
              <a:t> </a:t>
            </a:r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5600" dirty="0" smtClean="0">
                <a:solidFill>
                  <a:srgbClr val="002060"/>
                </a:solidFill>
              </a:rPr>
              <a:t> </a:t>
            </a:r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5600" b="1" i="1" dirty="0" smtClean="0">
                <a:solidFill>
                  <a:srgbClr val="002060"/>
                </a:solidFill>
              </a:rPr>
              <a:t>Antônio Carlos Drummond Monteiro de Castro</a:t>
            </a:r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5600" dirty="0" smtClean="0">
                <a:solidFill>
                  <a:srgbClr val="002060"/>
                </a:solidFill>
              </a:rPr>
              <a:t>Sociólogo</a:t>
            </a:r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5600" dirty="0" smtClean="0">
                <a:solidFill>
                  <a:srgbClr val="002060"/>
                </a:solidFill>
              </a:rPr>
              <a:t> </a:t>
            </a:r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5600" b="1" i="1" dirty="0" smtClean="0">
                <a:solidFill>
                  <a:srgbClr val="002060"/>
                </a:solidFill>
              </a:rPr>
              <a:t>Vivian Danielle de Arruda e Silva Pires</a:t>
            </a:r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5600" dirty="0" smtClean="0">
                <a:solidFill>
                  <a:srgbClr val="002060"/>
                </a:solidFill>
              </a:rPr>
              <a:t>Coordenadora de Planejamento do Tribunal de Justiça</a:t>
            </a:r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5600" dirty="0" smtClean="0">
                <a:solidFill>
                  <a:srgbClr val="002060"/>
                </a:solidFill>
              </a:rPr>
              <a:t> </a:t>
            </a:r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5600" b="1" i="1" dirty="0" smtClean="0">
                <a:solidFill>
                  <a:srgbClr val="002060"/>
                </a:solidFill>
              </a:rPr>
              <a:t>Carolina Angélica Karlinski</a:t>
            </a:r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5600" dirty="0" smtClean="0">
                <a:solidFill>
                  <a:srgbClr val="002060"/>
                </a:solidFill>
              </a:rPr>
              <a:t>Diretora de Planejamento do Tribunal de Justiça</a:t>
            </a:r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5600" dirty="0" smtClean="0">
                <a:solidFill>
                  <a:srgbClr val="002060"/>
                </a:solidFill>
              </a:rPr>
              <a:t> </a:t>
            </a:r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5600" b="1" i="1" dirty="0" smtClean="0">
                <a:solidFill>
                  <a:srgbClr val="002060"/>
                </a:solidFill>
              </a:rPr>
              <a:t>Florinda Lafaete da Silva Ferreira Lopes</a:t>
            </a:r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5600" dirty="0" smtClean="0">
                <a:solidFill>
                  <a:srgbClr val="002060"/>
                </a:solidFill>
              </a:rPr>
              <a:t>Assessora de Planejamento do Tribunal de Justiça</a:t>
            </a:r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5600" dirty="0" smtClean="0">
              <a:solidFill>
                <a:srgbClr val="002060"/>
              </a:solidFill>
            </a:endParaRPr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5600" b="1" i="1" dirty="0" smtClean="0">
                <a:solidFill>
                  <a:srgbClr val="002060"/>
                </a:solidFill>
              </a:rPr>
              <a:t>Beatriz Monteiro Scaff</a:t>
            </a:r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5600" dirty="0" smtClean="0">
                <a:solidFill>
                  <a:srgbClr val="002060"/>
                </a:solidFill>
              </a:rPr>
              <a:t>Assessora de Organização e Métodos</a:t>
            </a:r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5600" dirty="0" smtClean="0">
              <a:solidFill>
                <a:srgbClr val="002060"/>
              </a:solidFill>
            </a:endParaRPr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5600" b="1" i="1" dirty="0" smtClean="0">
                <a:solidFill>
                  <a:srgbClr val="002060"/>
                </a:solidFill>
              </a:rPr>
              <a:t>Angêla Maria Bendô Danelichen</a:t>
            </a:r>
          </a:p>
          <a:p>
            <a:pPr marL="342670" indent="-342670" algn="ctr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5600" dirty="0" smtClean="0">
                <a:solidFill>
                  <a:srgbClr val="002060"/>
                </a:solidFill>
              </a:rPr>
              <a:t>Chefe da Divisão de  Estatística</a:t>
            </a:r>
          </a:p>
          <a:p>
            <a:pPr marL="342670" indent="-342670" defTabSz="91378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5600" dirty="0" smtClean="0">
                <a:solidFill>
                  <a:srgbClr val="002060"/>
                </a:solidFill>
              </a:rPr>
              <a:t> </a:t>
            </a:r>
          </a:p>
          <a:p>
            <a:pPr marL="342670" indent="-342670" defTabSz="913785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2" descr="http://www.criarsites.com/wp-content/uploads/2009/10/parceria-de-divulga%C3%A7%C3%A3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390063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6" name="CaixaDeTexto 4"/>
          <p:cNvSpPr txBox="1">
            <a:spLocks noChangeArrowheads="1"/>
          </p:cNvSpPr>
          <p:nvPr/>
        </p:nvSpPr>
        <p:spPr bwMode="auto">
          <a:xfrm>
            <a:off x="3059113" y="0"/>
            <a:ext cx="60848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002060"/>
                </a:solidFill>
                <a:latin typeface="Calibri" pitchFamily="34" charset="0"/>
              </a:rPr>
              <a:t>“Há um tempo em que é preciso abandonar as roupas usadas, que já tem a forma do nosso corpo, e esquecer os nossos caminhos, que nos levam sempre aos mesmos lugares. É o tempo da travessia: e, se não ousarmos fazê-la, teremos ficado, para sempre, à margem de nós mesmos.”</a:t>
            </a:r>
          </a:p>
          <a:p>
            <a:pPr algn="r"/>
            <a:r>
              <a:rPr lang="pt-BR" sz="1400">
                <a:solidFill>
                  <a:srgbClr val="002060"/>
                </a:solidFill>
                <a:latin typeface="Calibri" pitchFamily="34" charset="0"/>
                <a:hlinkClick r:id="rId3"/>
              </a:rPr>
              <a:t>Fernando Pessoa</a:t>
            </a:r>
            <a:endParaRPr lang="pt-BR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188" y="4941888"/>
            <a:ext cx="8229600" cy="1143000"/>
          </a:xfrm>
        </p:spPr>
        <p:txBody>
          <a:bodyPr rtlCol="0">
            <a:normAutofit fontScale="90000"/>
          </a:bodyPr>
          <a:lstStyle/>
          <a:p>
            <a:pPr defTabSz="913785" fontAlgn="auto">
              <a:spcAft>
                <a:spcPts val="0"/>
              </a:spcAft>
              <a:defRPr/>
            </a:pPr>
            <a:r>
              <a:rPr lang="pt-BR" sz="2100" dirty="0" smtClean="0"/>
              <a:t/>
            </a:r>
            <a:br>
              <a:rPr lang="pt-BR" sz="2100" dirty="0" smtClean="0"/>
            </a:br>
            <a:r>
              <a:rPr lang="pt-BR" sz="2100" dirty="0" smtClean="0"/>
              <a:t>Obrigada!</a:t>
            </a:r>
            <a:br>
              <a:rPr lang="pt-BR" sz="2100" dirty="0" smtClean="0"/>
            </a:br>
            <a:r>
              <a:rPr lang="pt-BR" sz="1800" dirty="0" smtClean="0"/>
              <a:t>Corregedoria Geral da Justiça</a:t>
            </a:r>
            <a:br>
              <a:rPr lang="pt-BR" sz="1800" dirty="0" smtClean="0"/>
            </a:br>
            <a:r>
              <a:rPr lang="pt-BR" sz="1800" dirty="0" smtClean="0"/>
              <a:t> Tribunal de Justiça do Estado de Mato Grosso</a:t>
            </a:r>
            <a:br>
              <a:rPr lang="pt-BR" sz="1800" dirty="0" smtClean="0"/>
            </a:br>
            <a:r>
              <a:rPr lang="pt-BR" sz="1800" dirty="0" smtClean="0"/>
              <a:t>www.tj.mt.gov.br </a:t>
            </a:r>
            <a:br>
              <a:rPr lang="pt-BR" sz="1800" dirty="0" smtClean="0"/>
            </a:br>
            <a:r>
              <a:rPr lang="pt-BR" sz="1800" dirty="0" smtClean="0">
                <a:hlinkClick r:id="rId2"/>
              </a:rPr>
              <a:t>corregedoria@tj.mt.gov.br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>
                <a:hlinkClick r:id="rId3"/>
              </a:rPr>
              <a:t> </a:t>
            </a:r>
            <a:r>
              <a:rPr lang="pt-BR" sz="1800" dirty="0" smtClean="0">
                <a:hlinkClick r:id="rId4"/>
              </a:rPr>
              <a:t>coordenadoriadeplanejamento@tj.mt.gov.br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/>
          </a:p>
        </p:txBody>
      </p:sp>
      <p:pic>
        <p:nvPicPr>
          <p:cNvPr id="99330" name="Picture 2" descr="BD1233-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981075"/>
            <a:ext cx="367188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638175"/>
            <a:ext cx="78867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852488"/>
            <a:ext cx="78867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423863"/>
            <a:ext cx="78867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281113"/>
            <a:ext cx="78867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995363"/>
            <a:ext cx="78867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900113" y="692150"/>
          <a:ext cx="7488237" cy="5257800"/>
        </p:xfrm>
        <a:graphic>
          <a:graphicData uri="http://schemas.openxmlformats.org/drawingml/2006/table">
            <a:tbl>
              <a:tblPr/>
              <a:tblGrid>
                <a:gridCol w="2047551"/>
                <a:gridCol w="1549803"/>
                <a:gridCol w="3891478"/>
              </a:tblGrid>
              <a:tr h="22398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PESO SÓCIO -ECONÔMICO NAS COMARCAS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303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COMARCA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POPULAÇÃO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PIB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363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Pólo - Cuiabá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904063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                         13.867,62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Pólo - Cáceres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291187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                         12.846,75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Pólo - Sinop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362267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                         23.205,89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Pólo - Alta Floresta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195449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                           9.620,10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Pólo - Diamantino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151269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                         24.390,11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Pólo- Tangará da Serra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190450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                         24.218,62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Pólo- Rondonópolis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280610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                         25.646,42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Pólo - Primavera do Leste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180025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                         25.330,58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Pólo - Barra do Garças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164128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                         15.091,59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Pólo - Juína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189416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                         12.152,46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Pólo - São Félix do Araguaia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125127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                         12.953,22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556</TotalTime>
  <Words>1349</Words>
  <Application>Microsoft Office PowerPoint</Application>
  <PresentationFormat>Apresentação na tela (4:3)</PresentationFormat>
  <Paragraphs>252</Paragraphs>
  <Slides>35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Esforços Múltiplos – Matriz Técnica O Custo Oportunidade</vt:lpstr>
      <vt:lpstr>IMPACTOS ECONÔMICOS - CUIABÁ</vt:lpstr>
      <vt:lpstr>A   O Efeito Multiplicador A Intervenção Estatal  e o Impacto Social Indicadores Sociais O Boom econômico A desaceleração da economia  </vt:lpstr>
      <vt:lpstr>Slide 21</vt:lpstr>
      <vt:lpstr>Slide 22</vt:lpstr>
      <vt:lpstr>PROBLEMAS/OPORTUNIDADES</vt:lpstr>
      <vt:lpstr>META GLOBAL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 Obrigada! Corregedoria Geral da Justiça  Tribunal de Justiça do Estado de Mato Grosso www.tj.mt.gov.br  corregedoria@tj.mt.gov.br  coordenadoriadeplanejamento@tj.mt.gov.br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Índice do crescimento do PIB do Brasil e grandes Regiões</dc:title>
  <dc:creator>23097</dc:creator>
  <cp:lastModifiedBy>6910</cp:lastModifiedBy>
  <cp:revision>111</cp:revision>
  <dcterms:created xsi:type="dcterms:W3CDTF">2011-04-06T19:57:18Z</dcterms:created>
  <dcterms:modified xsi:type="dcterms:W3CDTF">2011-07-06T15:16:47Z</dcterms:modified>
</cp:coreProperties>
</file>